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60" r:id="rId3"/>
    <p:sldId id="280" r:id="rId4"/>
    <p:sldId id="258" r:id="rId5"/>
    <p:sldId id="277" r:id="rId6"/>
    <p:sldId id="266" r:id="rId7"/>
    <p:sldId id="309" r:id="rId8"/>
    <p:sldId id="263" r:id="rId9"/>
    <p:sldId id="308" r:id="rId10"/>
    <p:sldId id="310" r:id="rId11"/>
    <p:sldId id="273" r:id="rId12"/>
    <p:sldId id="265" r:id="rId13"/>
    <p:sldId id="315" r:id="rId14"/>
    <p:sldId id="276" r:id="rId15"/>
    <p:sldId id="282" r:id="rId16"/>
    <p:sldId id="267" r:id="rId17"/>
    <p:sldId id="312" r:id="rId18"/>
    <p:sldId id="285" r:id="rId19"/>
    <p:sldId id="314" r:id="rId20"/>
    <p:sldId id="311" r:id="rId21"/>
    <p:sldId id="259" r:id="rId22"/>
    <p:sldId id="316" r:id="rId23"/>
    <p:sldId id="318" r:id="rId24"/>
    <p:sldId id="317" r:id="rId25"/>
  </p:sldIdLst>
  <p:sldSz cx="9144000" cy="5143500" type="screen16x9"/>
  <p:notesSz cx="6858000" cy="9144000"/>
  <p:embeddedFontLst>
    <p:embeddedFont>
      <p:font typeface="Fjalla One" panose="02000506040000020004" pitchFamily="2" charset="0"/>
      <p:regular r:id="rId27"/>
    </p:embeddedFont>
    <p:embeddedFont>
      <p:font typeface="Roboto Mono" panose="00000009000000000000"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2C"/>
    <a:srgbClr val="564723"/>
    <a:srgbClr val="FF6600"/>
    <a:srgbClr val="F58E05"/>
    <a:srgbClr val="EFB3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49540E-7966-4942-9612-A30B41F19997}">
  <a:tblStyle styleId="{2049540E-7966-4942-9612-A30B41F199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60"/>
  </p:normalViewPr>
  <p:slideViewPr>
    <p:cSldViewPr snapToGrid="0">
      <p:cViewPr varScale="1">
        <p:scale>
          <a:sx n="107" d="100"/>
          <a:sy n="107" d="100"/>
        </p:scale>
        <p:origin x="763"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3B2E2C"/>
                </a:solidFill>
                <a:latin typeface="Fjalla One" panose="02000506040000020004" pitchFamily="2" charset="0"/>
                <a:ea typeface="+mn-ea"/>
                <a:cs typeface="+mn-cs"/>
              </a:defRPr>
            </a:pPr>
            <a:r>
              <a:rPr lang="en-US" dirty="0">
                <a:latin typeface="Fjalla One" panose="02000506040000020004" pitchFamily="2" charset="0"/>
              </a:rPr>
              <a:t>Average Orders Per Day</a:t>
            </a:r>
          </a:p>
        </c:rich>
      </c:tx>
      <c:layout>
        <c:manualLayout>
          <c:xMode val="edge"/>
          <c:yMode val="edge"/>
          <c:x val="0.24502116081304548"/>
          <c:y val="2.092606573816449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3B2E2C"/>
              </a:solidFill>
              <a:latin typeface="Fjalla One" panose="02000506040000020004" pitchFamily="2" charset="0"/>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avg_orders_per_day</c:v>
                </c:pt>
              </c:strCache>
            </c:strRef>
          </c:tx>
          <c:spPr>
            <a:solidFill>
              <a:schemeClr val="accent1"/>
            </a:solidFill>
            <a:ln>
              <a:noFill/>
            </a:ln>
            <a:effectLst/>
            <a:sp3d/>
          </c:spPr>
          <c:invertIfNegative val="0"/>
          <c:dPt>
            <c:idx val="4"/>
            <c:invertIfNegative val="0"/>
            <c:bubble3D val="0"/>
            <c:spPr>
              <a:solidFill>
                <a:srgbClr val="FFC000"/>
              </a:solidFill>
              <a:ln>
                <a:noFill/>
              </a:ln>
              <a:effectLst/>
              <a:sp3d/>
            </c:spPr>
            <c:extLst>
              <c:ext xmlns:c16="http://schemas.microsoft.com/office/drawing/2014/chart" uri="{C3380CC4-5D6E-409C-BE32-E72D297353CC}">
                <c16:uniqueId val="{00000003-E4C6-4050-9D75-BC223ABF0124}"/>
              </c:ext>
            </c:extLst>
          </c:dPt>
          <c:dPt>
            <c:idx val="6"/>
            <c:invertIfNegative val="0"/>
            <c:bubble3D val="0"/>
            <c:spPr>
              <a:solidFill>
                <a:srgbClr val="0070C0"/>
              </a:solidFill>
              <a:ln>
                <a:noFill/>
              </a:ln>
              <a:effectLst/>
              <a:sp3d/>
            </c:spPr>
            <c:extLst>
              <c:ext xmlns:c16="http://schemas.microsoft.com/office/drawing/2014/chart" uri="{C3380CC4-5D6E-409C-BE32-E72D297353CC}">
                <c16:uniqueId val="{00000002-6893-4A34-96BB-60A06873CE3B}"/>
              </c:ext>
            </c:extLst>
          </c:dPt>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rgbClr val="3B2E2C"/>
                    </a:solidFill>
                    <a:latin typeface="Roboto Mono" panose="00000009000000000000" pitchFamily="49" charset="0"/>
                    <a:ea typeface="Roboto Mono" panose="00000009000000000000" pitchFamily="49"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Monday</c:v>
                </c:pt>
                <c:pt idx="1">
                  <c:v>Tuesday</c:v>
                </c:pt>
                <c:pt idx="2">
                  <c:v>Wednesday</c:v>
                </c:pt>
                <c:pt idx="3">
                  <c:v>Thursday</c:v>
                </c:pt>
                <c:pt idx="4">
                  <c:v>Friday</c:v>
                </c:pt>
                <c:pt idx="5">
                  <c:v>Saturday</c:v>
                </c:pt>
                <c:pt idx="6">
                  <c:v>Sunday</c:v>
                </c:pt>
              </c:strCache>
            </c:strRef>
          </c:cat>
          <c:val>
            <c:numRef>
              <c:f>Sheet1!$B$2:$B$8</c:f>
              <c:numCache>
                <c:formatCode>General</c:formatCode>
                <c:ptCount val="7"/>
                <c:pt idx="0">
                  <c:v>58.208300000000001</c:v>
                </c:pt>
                <c:pt idx="1">
                  <c:v>57.173099999999998</c:v>
                </c:pt>
                <c:pt idx="2">
                  <c:v>58.153799999999997</c:v>
                </c:pt>
                <c:pt idx="3">
                  <c:v>62.288499999999999</c:v>
                </c:pt>
                <c:pt idx="4">
                  <c:v>70.760000000000005</c:v>
                </c:pt>
                <c:pt idx="5">
                  <c:v>60.730800000000002</c:v>
                </c:pt>
                <c:pt idx="6">
                  <c:v>50.461500000000001</c:v>
                </c:pt>
              </c:numCache>
            </c:numRef>
          </c:val>
          <c:extLst>
            <c:ext xmlns:c16="http://schemas.microsoft.com/office/drawing/2014/chart" uri="{C3380CC4-5D6E-409C-BE32-E72D297353CC}">
              <c16:uniqueId val="{00000000-E4C6-4050-9D75-BC223ABF0124}"/>
            </c:ext>
          </c:extLst>
        </c:ser>
        <c:dLbls>
          <c:showLegendKey val="0"/>
          <c:showVal val="1"/>
          <c:showCatName val="0"/>
          <c:showSerName val="0"/>
          <c:showPercent val="0"/>
          <c:showBubbleSize val="0"/>
        </c:dLbls>
        <c:gapWidth val="150"/>
        <c:shape val="box"/>
        <c:axId val="1204768575"/>
        <c:axId val="1204774335"/>
        <c:axId val="0"/>
      </c:bar3DChart>
      <c:catAx>
        <c:axId val="1204768575"/>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3B2E2C"/>
                </a:solidFill>
                <a:latin typeface="Roboto Mono" panose="00000009000000000000" pitchFamily="49" charset="0"/>
                <a:ea typeface="Roboto Mono" panose="00000009000000000000" pitchFamily="49" charset="0"/>
                <a:cs typeface="+mn-cs"/>
              </a:defRPr>
            </a:pPr>
            <a:endParaRPr lang="en-US"/>
          </a:p>
        </c:txPr>
        <c:crossAx val="1204774335"/>
        <c:crosses val="autoZero"/>
        <c:auto val="1"/>
        <c:lblAlgn val="ctr"/>
        <c:lblOffset val="100"/>
        <c:noMultiLvlLbl val="0"/>
      </c:catAx>
      <c:valAx>
        <c:axId val="1204774335"/>
        <c:scaling>
          <c:orientation val="minMax"/>
        </c:scaling>
        <c:delete val="1"/>
        <c:axPos val="t"/>
        <c:numFmt formatCode="General" sourceLinked="1"/>
        <c:majorTickMark val="none"/>
        <c:minorTickMark val="none"/>
        <c:tickLblPos val="nextTo"/>
        <c:crossAx val="1204768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prstDash val="dash"/>
    </a:ln>
    <a:effectLst/>
  </c:spPr>
  <c:txPr>
    <a:bodyPr/>
    <a:lstStyle/>
    <a:p>
      <a:pPr>
        <a:defRPr>
          <a:solidFill>
            <a:srgbClr val="3B2E2C"/>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621700160773261E-3"/>
          <c:y val="0.30304937215326588"/>
          <c:w val="0.97289039282329237"/>
          <c:h val="0.47376257708351449"/>
        </c:manualLayout>
      </c:layout>
      <c:lineChart>
        <c:grouping val="standard"/>
        <c:varyColors val="0"/>
        <c:ser>
          <c:idx val="0"/>
          <c:order val="0"/>
          <c:tx>
            <c:strRef>
              <c:f>Sheet1!$B$1</c:f>
              <c:strCache>
                <c:ptCount val="1"/>
                <c:pt idx="0">
                  <c:v>Orders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3"/>
            <c:marker>
              <c:symbol val="circle"/>
              <c:size val="5"/>
              <c:spPr>
                <a:solidFill>
                  <a:schemeClr val="accent2"/>
                </a:solidFill>
                <a:ln w="28575">
                  <a:solidFill>
                    <a:schemeClr val="accent2"/>
                  </a:solidFill>
                </a:ln>
                <a:effectLst/>
              </c:spPr>
            </c:marker>
            <c:bubble3D val="0"/>
            <c:extLst>
              <c:ext xmlns:c16="http://schemas.microsoft.com/office/drawing/2014/chart" uri="{C3380CC4-5D6E-409C-BE32-E72D297353CC}">
                <c16:uniqueId val="{00000008-69EE-4922-BD66-5B357A3F3DF2}"/>
              </c:ext>
            </c:extLst>
          </c:dPt>
          <c:dPt>
            <c:idx val="4"/>
            <c:marker>
              <c:symbol val="circle"/>
              <c:size val="5"/>
              <c:spPr>
                <a:solidFill>
                  <a:schemeClr val="accent2"/>
                </a:solidFill>
                <a:ln w="28575">
                  <a:solidFill>
                    <a:schemeClr val="accent2"/>
                  </a:solidFill>
                </a:ln>
                <a:effectLst/>
              </c:spPr>
            </c:marker>
            <c:bubble3D val="0"/>
            <c:spPr>
              <a:ln w="28575" cap="rnd">
                <a:solidFill>
                  <a:schemeClr val="accent2"/>
                </a:solidFill>
                <a:round/>
              </a:ln>
              <a:effectLst/>
            </c:spPr>
            <c:extLst>
              <c:ext xmlns:c16="http://schemas.microsoft.com/office/drawing/2014/chart" uri="{C3380CC4-5D6E-409C-BE32-E72D297353CC}">
                <c16:uniqueId val="{00000004-0492-46E8-BFA5-19021184ADC4}"/>
              </c:ext>
            </c:extLst>
          </c:dPt>
          <c:dPt>
            <c:idx val="6"/>
            <c:marker>
              <c:symbol val="circle"/>
              <c:size val="5"/>
              <c:spPr>
                <a:solidFill>
                  <a:schemeClr val="accent1"/>
                </a:solidFill>
                <a:ln w="31750">
                  <a:noFill/>
                </a:ln>
                <a:effectLst/>
              </c:spPr>
            </c:marker>
            <c:bubble3D val="0"/>
            <c:spPr>
              <a:ln w="28575" cap="rnd">
                <a:solidFill>
                  <a:schemeClr val="accent1"/>
                </a:solidFill>
                <a:round/>
              </a:ln>
              <a:effectLst/>
            </c:spPr>
            <c:extLst>
              <c:ext xmlns:c16="http://schemas.microsoft.com/office/drawing/2014/chart" uri="{C3380CC4-5D6E-409C-BE32-E72D297353CC}">
                <c16:uniqueId val="{00000007-DF80-4E17-A917-A6A9E8BD9D8F}"/>
              </c:ext>
            </c:extLst>
          </c:dPt>
          <c:dPt>
            <c:idx val="8"/>
            <c:marker>
              <c:symbol val="circle"/>
              <c:size val="5"/>
              <c:spPr>
                <a:solidFill>
                  <a:schemeClr val="accent2"/>
                </a:solidFill>
                <a:ln w="28575">
                  <a:solidFill>
                    <a:schemeClr val="accent2"/>
                  </a:solidFill>
                </a:ln>
                <a:effectLst/>
              </c:spPr>
            </c:marker>
            <c:bubble3D val="0"/>
            <c:extLst>
              <c:ext xmlns:c16="http://schemas.microsoft.com/office/drawing/2014/chart" uri="{C3380CC4-5D6E-409C-BE32-E72D297353CC}">
                <c16:uniqueId val="{00000009-69EE-4922-BD66-5B357A3F3DF2}"/>
              </c:ext>
            </c:extLst>
          </c:dPt>
          <c:dPt>
            <c:idx val="9"/>
            <c:marker>
              <c:symbol val="circle"/>
              <c:size val="5"/>
              <c:spPr>
                <a:solidFill>
                  <a:schemeClr val="accent2"/>
                </a:solidFill>
                <a:ln w="28575">
                  <a:solidFill>
                    <a:schemeClr val="accent2"/>
                  </a:solidFill>
                </a:ln>
                <a:effectLst/>
              </c:spPr>
            </c:marker>
            <c:bubble3D val="0"/>
            <c:spPr>
              <a:ln w="28575" cap="rnd">
                <a:solidFill>
                  <a:schemeClr val="accent2"/>
                </a:solidFill>
                <a:round/>
              </a:ln>
              <a:effectLst/>
            </c:spPr>
            <c:extLst>
              <c:ext xmlns:c16="http://schemas.microsoft.com/office/drawing/2014/chart" uri="{C3380CC4-5D6E-409C-BE32-E72D297353CC}">
                <c16:uniqueId val="{00000005-DF80-4E17-A917-A6A9E8BD9D8F}"/>
              </c:ext>
            </c:extLst>
          </c:dPt>
          <c:dPt>
            <c:idx val="10"/>
            <c:marker>
              <c:symbol val="circle"/>
              <c:size val="5"/>
              <c:spPr>
                <a:solidFill>
                  <a:schemeClr val="accent2"/>
                </a:solidFill>
                <a:ln w="28575">
                  <a:solidFill>
                    <a:schemeClr val="accent2"/>
                  </a:solidFill>
                </a:ln>
                <a:effectLst/>
              </c:spPr>
            </c:marker>
            <c:bubble3D val="0"/>
            <c:spPr>
              <a:ln w="28575" cap="rnd">
                <a:solidFill>
                  <a:schemeClr val="accent2"/>
                </a:solidFill>
                <a:round/>
              </a:ln>
              <a:effectLst/>
            </c:spPr>
            <c:extLst>
              <c:ext xmlns:c16="http://schemas.microsoft.com/office/drawing/2014/chart" uri="{C3380CC4-5D6E-409C-BE32-E72D297353CC}">
                <c16:uniqueId val="{00000005-0492-46E8-BFA5-19021184ADC4}"/>
              </c:ext>
            </c:extLst>
          </c:dPt>
          <c:dLbls>
            <c:dLbl>
              <c:idx val="4"/>
              <c:layout>
                <c:manualLayout>
                  <c:x val="-3.8545741488150681E-2"/>
                  <c:y val="-0.110396092896753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92-46E8-BFA5-19021184ADC4}"/>
                </c:ext>
              </c:extLst>
            </c:dLbl>
            <c:dLbl>
              <c:idx val="9"/>
              <c:layout>
                <c:manualLayout>
                  <c:x val="-5.0676736011352044E-2"/>
                  <c:y val="-0.1552210140373573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80-4E17-A917-A6A9E8BD9D8F}"/>
                </c:ext>
              </c:extLst>
            </c:dLbl>
            <c:numFmt formatCode="#,##0.0\K"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Sheet1!$A$2:$A$16</c:f>
              <c:numCache>
                <c:formatCode>General</c:formatCode>
                <c:ptCount val="15"/>
                <c:pt idx="0">
                  <c:v>9</c:v>
                </c:pt>
                <c:pt idx="1">
                  <c:v>10</c:v>
                </c:pt>
                <c:pt idx="2">
                  <c:v>11</c:v>
                </c:pt>
                <c:pt idx="3">
                  <c:v>12</c:v>
                </c:pt>
                <c:pt idx="4">
                  <c:v>13</c:v>
                </c:pt>
                <c:pt idx="5">
                  <c:v>14</c:v>
                </c:pt>
                <c:pt idx="6">
                  <c:v>15</c:v>
                </c:pt>
                <c:pt idx="7">
                  <c:v>16</c:v>
                </c:pt>
                <c:pt idx="8">
                  <c:v>17</c:v>
                </c:pt>
                <c:pt idx="9">
                  <c:v>18</c:v>
                </c:pt>
                <c:pt idx="10">
                  <c:v>19</c:v>
                </c:pt>
                <c:pt idx="11">
                  <c:v>20</c:v>
                </c:pt>
                <c:pt idx="12">
                  <c:v>21</c:v>
                </c:pt>
                <c:pt idx="13">
                  <c:v>22</c:v>
                </c:pt>
                <c:pt idx="14">
                  <c:v>23</c:v>
                </c:pt>
              </c:numCache>
            </c:numRef>
          </c:cat>
          <c:val>
            <c:numRef>
              <c:f>Sheet1!$B$2:$B$16</c:f>
              <c:numCache>
                <c:formatCode>General</c:formatCode>
                <c:ptCount val="15"/>
                <c:pt idx="0">
                  <c:v>1</c:v>
                </c:pt>
                <c:pt idx="1">
                  <c:v>8</c:v>
                </c:pt>
                <c:pt idx="2">
                  <c:v>1231</c:v>
                </c:pt>
                <c:pt idx="3">
                  <c:v>2520</c:v>
                </c:pt>
                <c:pt idx="4">
                  <c:v>2455</c:v>
                </c:pt>
                <c:pt idx="5">
                  <c:v>1472</c:v>
                </c:pt>
                <c:pt idx="6">
                  <c:v>1468</c:v>
                </c:pt>
                <c:pt idx="7">
                  <c:v>1920</c:v>
                </c:pt>
                <c:pt idx="8">
                  <c:v>2336</c:v>
                </c:pt>
                <c:pt idx="9">
                  <c:v>2399</c:v>
                </c:pt>
                <c:pt idx="10">
                  <c:v>2009</c:v>
                </c:pt>
                <c:pt idx="11">
                  <c:v>1642</c:v>
                </c:pt>
                <c:pt idx="12">
                  <c:v>1198</c:v>
                </c:pt>
                <c:pt idx="13">
                  <c:v>663</c:v>
                </c:pt>
                <c:pt idx="14">
                  <c:v>28</c:v>
                </c:pt>
              </c:numCache>
            </c:numRef>
          </c:val>
          <c:smooth val="0"/>
          <c:extLst>
            <c:ext xmlns:c16="http://schemas.microsoft.com/office/drawing/2014/chart" uri="{C3380CC4-5D6E-409C-BE32-E72D297353CC}">
              <c16:uniqueId val="{00000000-DF80-4E17-A917-A6A9E8BD9D8F}"/>
            </c:ext>
          </c:extLst>
        </c:ser>
        <c:dLbls>
          <c:dLblPos val="t"/>
          <c:showLegendKey val="0"/>
          <c:showVal val="1"/>
          <c:showCatName val="0"/>
          <c:showSerName val="0"/>
          <c:showPercent val="0"/>
          <c:showBubbleSize val="0"/>
        </c:dLbls>
        <c:marker val="1"/>
        <c:smooth val="0"/>
        <c:axId val="1233599104"/>
        <c:axId val="1233597184"/>
      </c:lineChart>
      <c:catAx>
        <c:axId val="123359910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Fjalla One" panose="02000506040000020004" pitchFamily="2" charset="0"/>
                <a:ea typeface="+mn-ea"/>
                <a:cs typeface="+mn-cs"/>
              </a:defRPr>
            </a:pPr>
            <a:endParaRPr lang="en-US"/>
          </a:p>
        </c:txPr>
        <c:crossAx val="1233597184"/>
        <c:crosses val="autoZero"/>
        <c:auto val="1"/>
        <c:lblAlgn val="ctr"/>
        <c:lblOffset val="100"/>
        <c:noMultiLvlLbl val="0"/>
      </c:catAx>
      <c:valAx>
        <c:axId val="1233597184"/>
        <c:scaling>
          <c:orientation val="minMax"/>
        </c:scaling>
        <c:delete val="1"/>
        <c:axPos val="l"/>
        <c:numFmt formatCode="&quot;₹&quot;\ #,##0.00" sourceLinked="0"/>
        <c:majorTickMark val="out"/>
        <c:minorTickMark val="none"/>
        <c:tickLblPos val="nextTo"/>
        <c:crossAx val="123359910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547437160630315E-2"/>
          <c:y val="0.30304937215326588"/>
          <c:w val="0.96290511622621033"/>
          <c:h val="0.47376257708351449"/>
        </c:manualLayout>
      </c:layout>
      <c:lineChart>
        <c:grouping val="standard"/>
        <c:varyColors val="0"/>
        <c:ser>
          <c:idx val="0"/>
          <c:order val="0"/>
          <c:tx>
            <c:strRef>
              <c:f>Sheet1!$B$1</c:f>
              <c:strCache>
                <c:ptCount val="1"/>
                <c:pt idx="0">
                  <c:v>monthly_revenue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6"/>
            <c:marker>
              <c:symbol val="circle"/>
              <c:size val="5"/>
              <c:spPr>
                <a:solidFill>
                  <a:schemeClr val="bg2"/>
                </a:solidFill>
                <a:ln w="31750">
                  <a:solidFill>
                    <a:schemeClr val="tx2">
                      <a:lumMod val="10000"/>
                    </a:schemeClr>
                  </a:solidFill>
                </a:ln>
                <a:effectLst/>
              </c:spPr>
            </c:marker>
            <c:bubble3D val="0"/>
            <c:spPr>
              <a:ln w="28575" cap="rnd">
                <a:solidFill>
                  <a:schemeClr val="accent1"/>
                </a:solidFill>
                <a:round/>
              </a:ln>
              <a:effectLst/>
            </c:spPr>
            <c:extLst>
              <c:ext xmlns:c16="http://schemas.microsoft.com/office/drawing/2014/chart" uri="{C3380CC4-5D6E-409C-BE32-E72D297353CC}">
                <c16:uniqueId val="{00000007-DF80-4E17-A917-A6A9E8BD9D8F}"/>
              </c:ext>
            </c:extLst>
          </c:dPt>
          <c:dPt>
            <c:idx val="9"/>
            <c:marker>
              <c:symbol val="circle"/>
              <c:size val="5"/>
              <c:spPr>
                <a:solidFill>
                  <a:schemeClr val="accent2"/>
                </a:solidFill>
                <a:ln w="31750">
                  <a:solidFill>
                    <a:schemeClr val="tx1"/>
                  </a:solidFill>
                </a:ln>
                <a:effectLst/>
              </c:spPr>
            </c:marker>
            <c:bubble3D val="0"/>
            <c:extLst>
              <c:ext xmlns:c16="http://schemas.microsoft.com/office/drawing/2014/chart" uri="{C3380CC4-5D6E-409C-BE32-E72D297353CC}">
                <c16:uniqueId val="{00000005-DF80-4E17-A917-A6A9E8BD9D8F}"/>
              </c:ext>
            </c:extLst>
          </c:dPt>
          <c:dLbls>
            <c:dLbl>
              <c:idx val="6"/>
              <c:numFmt formatCode="[$$-409]#,###\K"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7-DF80-4E17-A917-A6A9E8BD9D8F}"/>
                </c:ext>
              </c:extLst>
            </c:dLbl>
            <c:dLbl>
              <c:idx val="9"/>
              <c:layout>
                <c:manualLayout>
                  <c:x val="-5.0676736011352044E-2"/>
                  <c:y val="-0.15522101403735733"/>
                </c:manualLayout>
              </c:layout>
              <c:numFmt formatCode="[$$-409]#,###\K"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80-4E17-A917-A6A9E8BD9D8F}"/>
                </c:ext>
              </c:extLst>
            </c:dLbl>
            <c:numFmt formatCode="[$$-409]#,###\K"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69793.299999999901</c:v>
                </c:pt>
                <c:pt idx="1">
                  <c:v>65159.599999999897</c:v>
                </c:pt>
                <c:pt idx="2">
                  <c:v>70397.099999999802</c:v>
                </c:pt>
                <c:pt idx="3">
                  <c:v>68736.799999999901</c:v>
                </c:pt>
                <c:pt idx="4">
                  <c:v>71402.749999999796</c:v>
                </c:pt>
                <c:pt idx="5">
                  <c:v>68230.199999999793</c:v>
                </c:pt>
                <c:pt idx="6">
                  <c:v>72557.899999999805</c:v>
                </c:pt>
                <c:pt idx="7">
                  <c:v>68278.249999999898</c:v>
                </c:pt>
                <c:pt idx="8">
                  <c:v>64180.049999999901</c:v>
                </c:pt>
                <c:pt idx="9">
                  <c:v>64027.599999999897</c:v>
                </c:pt>
                <c:pt idx="10">
                  <c:v>70395.349999999904</c:v>
                </c:pt>
                <c:pt idx="11">
                  <c:v>64701.149999999798</c:v>
                </c:pt>
              </c:numCache>
            </c:numRef>
          </c:val>
          <c:smooth val="0"/>
          <c:extLst>
            <c:ext xmlns:c16="http://schemas.microsoft.com/office/drawing/2014/chart" uri="{C3380CC4-5D6E-409C-BE32-E72D297353CC}">
              <c16:uniqueId val="{00000000-DF80-4E17-A917-A6A9E8BD9D8F}"/>
            </c:ext>
          </c:extLst>
        </c:ser>
        <c:dLbls>
          <c:dLblPos val="t"/>
          <c:showLegendKey val="0"/>
          <c:showVal val="1"/>
          <c:showCatName val="0"/>
          <c:showSerName val="0"/>
          <c:showPercent val="0"/>
          <c:showBubbleSize val="0"/>
        </c:dLbls>
        <c:marker val="1"/>
        <c:smooth val="0"/>
        <c:axId val="1233599104"/>
        <c:axId val="1233597184"/>
      </c:lineChart>
      <c:catAx>
        <c:axId val="123359910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Fjalla One" panose="02000506040000020004" pitchFamily="2" charset="0"/>
                <a:ea typeface="+mn-ea"/>
                <a:cs typeface="+mn-cs"/>
              </a:defRPr>
            </a:pPr>
            <a:endParaRPr lang="en-US"/>
          </a:p>
        </c:txPr>
        <c:crossAx val="1233597184"/>
        <c:crosses val="autoZero"/>
        <c:auto val="1"/>
        <c:lblAlgn val="ctr"/>
        <c:lblOffset val="100"/>
        <c:noMultiLvlLbl val="0"/>
      </c:catAx>
      <c:valAx>
        <c:axId val="1233597184"/>
        <c:scaling>
          <c:orientation val="minMax"/>
        </c:scaling>
        <c:delete val="1"/>
        <c:axPos val="l"/>
        <c:numFmt formatCode="&quot;₹&quot;\ #,##0.00" sourceLinked="0"/>
        <c:majorTickMark val="out"/>
        <c:minorTickMark val="none"/>
        <c:tickLblPos val="nextTo"/>
        <c:crossAx val="123359910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1462672724504051"/>
          <c:y val="7.9376218636956777E-2"/>
          <c:w val="0.50153125223153239"/>
          <c:h val="0.92062378136304324"/>
        </c:manualLayout>
      </c:layout>
      <c:pie3DChart>
        <c:varyColors val="1"/>
        <c:ser>
          <c:idx val="0"/>
          <c:order val="0"/>
          <c:tx>
            <c:strRef>
              <c:f>Sheet1!$B$1</c:f>
              <c:strCache>
                <c:ptCount val="1"/>
                <c:pt idx="0">
                  <c:v>Orders</c:v>
                </c:pt>
              </c:strCache>
            </c:strRef>
          </c:tx>
          <c:spPr>
            <a:ln>
              <a:noFill/>
            </a:ln>
          </c:spPr>
          <c:dPt>
            <c:idx val="0"/>
            <c:bubble3D val="0"/>
            <c:explosion val="13"/>
            <c:spPr>
              <a:solidFill>
                <a:schemeClr val="accent1"/>
              </a:solidFill>
              <a:ln w="25400">
                <a:noFill/>
              </a:ln>
              <a:effectLst/>
              <a:sp3d/>
            </c:spPr>
            <c:extLst>
              <c:ext xmlns:c16="http://schemas.microsoft.com/office/drawing/2014/chart" uri="{C3380CC4-5D6E-409C-BE32-E72D297353CC}">
                <c16:uniqueId val="{00000006-349F-4262-80C9-680AEFDD0023}"/>
              </c:ext>
            </c:extLst>
          </c:dPt>
          <c:dPt>
            <c:idx val="1"/>
            <c:bubble3D val="0"/>
            <c:spPr>
              <a:solidFill>
                <a:schemeClr val="accent2"/>
              </a:solidFill>
              <a:ln w="25400">
                <a:solidFill>
                  <a:schemeClr val="bg1"/>
                </a:solidFill>
              </a:ln>
              <a:effectLst/>
              <a:sp3d contourW="25400">
                <a:contourClr>
                  <a:schemeClr val="bg1"/>
                </a:contourClr>
              </a:sp3d>
            </c:spPr>
            <c:extLst>
              <c:ext xmlns:c16="http://schemas.microsoft.com/office/drawing/2014/chart" uri="{C3380CC4-5D6E-409C-BE32-E72D297353CC}">
                <c16:uniqueId val="{00000005-349F-4262-80C9-680AEFDD0023}"/>
              </c:ext>
            </c:extLst>
          </c:dPt>
          <c:dPt>
            <c:idx val="2"/>
            <c:bubble3D val="0"/>
            <c:spPr>
              <a:solidFill>
                <a:schemeClr val="bg2"/>
              </a:solidFill>
              <a:ln w="25400">
                <a:solidFill>
                  <a:schemeClr val="bg1"/>
                </a:solidFill>
              </a:ln>
              <a:effectLst/>
              <a:sp3d contourW="25400">
                <a:contourClr>
                  <a:schemeClr val="bg1"/>
                </a:contourClr>
              </a:sp3d>
            </c:spPr>
            <c:extLst>
              <c:ext xmlns:c16="http://schemas.microsoft.com/office/drawing/2014/chart" uri="{C3380CC4-5D6E-409C-BE32-E72D297353CC}">
                <c16:uniqueId val="{00000004-349F-4262-80C9-680AEFDD0023}"/>
              </c:ext>
            </c:extLst>
          </c:dPt>
          <c:dPt>
            <c:idx val="3"/>
            <c:bubble3D val="0"/>
            <c:spPr>
              <a:solidFill>
                <a:srgbClr val="564723"/>
              </a:solidFill>
              <a:ln w="25400">
                <a:noFill/>
              </a:ln>
              <a:effectLst/>
              <a:sp3d/>
            </c:spPr>
            <c:extLst>
              <c:ext xmlns:c16="http://schemas.microsoft.com/office/drawing/2014/chart" uri="{C3380CC4-5D6E-409C-BE32-E72D297353CC}">
                <c16:uniqueId val="{00000001-349F-4262-80C9-680AEFDD0023}"/>
              </c:ext>
            </c:extLst>
          </c:dPt>
          <c:dPt>
            <c:idx val="4"/>
            <c:bubble3D val="0"/>
            <c:spPr>
              <a:solidFill>
                <a:schemeClr val="accent1">
                  <a:lumMod val="75000"/>
                </a:schemeClr>
              </a:solidFill>
              <a:ln w="25400">
                <a:noFill/>
              </a:ln>
              <a:effectLst/>
              <a:sp3d/>
            </c:spPr>
            <c:extLst>
              <c:ext xmlns:c16="http://schemas.microsoft.com/office/drawing/2014/chart" uri="{C3380CC4-5D6E-409C-BE32-E72D297353CC}">
                <c16:uniqueId val="{00000003-349F-4262-80C9-680AEFDD0023}"/>
              </c:ext>
            </c:extLst>
          </c:dPt>
          <c:dLbls>
            <c:dLbl>
              <c:idx val="0"/>
              <c:layout>
                <c:manualLayout>
                  <c:x val="-0.21128101678755543"/>
                  <c:y val="5.3438321307732572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349F-4262-80C9-680AEFDD0023}"/>
                </c:ext>
              </c:extLst>
            </c:dLbl>
            <c:dLbl>
              <c:idx val="1"/>
              <c:layout>
                <c:manualLayout>
                  <c:x val="6.3956898613862362E-2"/>
                  <c:y val="-0.2148019758438269"/>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9F-4262-80C9-680AEFDD0023}"/>
                </c:ext>
              </c:extLst>
            </c:dLbl>
            <c:dLbl>
              <c:idx val="2"/>
              <c:layout>
                <c:manualLayout>
                  <c:x val="0.17185013872361396"/>
                  <c:y val="0.12456722291349009"/>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49F-4262-80C9-680AEFDD0023}"/>
                </c:ext>
              </c:extLst>
            </c:dLbl>
            <c:dLbl>
              <c:idx val="3"/>
              <c:numFmt formatCode="0.0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bestFit"/>
              <c:showLegendKey val="0"/>
              <c:showVal val="1"/>
              <c:showCatName val="1"/>
              <c:showSerName val="0"/>
              <c:showPercent val="1"/>
              <c:showBubbleSize val="0"/>
              <c:extLst>
                <c:ext xmlns:c16="http://schemas.microsoft.com/office/drawing/2014/chart" uri="{C3380CC4-5D6E-409C-BE32-E72D297353CC}">
                  <c16:uniqueId val="{00000001-349F-4262-80C9-680AEFDD0023}"/>
                </c:ext>
              </c:extLst>
            </c:dLbl>
            <c:dLbl>
              <c:idx val="4"/>
              <c:numFmt formatCode="0.0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bestFit"/>
              <c:showLegendKey val="0"/>
              <c:showVal val="1"/>
              <c:showCatName val="1"/>
              <c:showSerName val="0"/>
              <c:showPercent val="1"/>
              <c:showBubbleSize val="0"/>
              <c:extLst>
                <c:ext xmlns:c16="http://schemas.microsoft.com/office/drawing/2014/chart" uri="{C3380CC4-5D6E-409C-BE32-E72D297353CC}">
                  <c16:uniqueId val="{00000003-349F-4262-80C9-680AEFDD0023}"/>
                </c:ext>
              </c:extLst>
            </c:dLbl>
            <c:numFmt formatCode="0.00%" sourceLinked="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Roboto Mono" panose="00000009000000000000" pitchFamily="49" charset="0"/>
                    <a:ea typeface="Roboto Mono" panose="00000009000000000000" pitchFamily="49" charset="0"/>
                    <a:cs typeface="+mn-cs"/>
                  </a:defRPr>
                </a:pPr>
                <a:endParaRPr lang="en-US"/>
              </a:p>
            </c:txPr>
            <c:dLblPos val="bestFit"/>
            <c:showLegendKey val="0"/>
            <c:showVal val="1"/>
            <c:showCatName val="1"/>
            <c:showSerName val="0"/>
            <c:showPercent val="1"/>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Sheet1!$A$2:$A$6</c:f>
              <c:strCache>
                <c:ptCount val="5"/>
                <c:pt idx="0">
                  <c:v>L</c:v>
                </c:pt>
                <c:pt idx="1">
                  <c:v>M</c:v>
                </c:pt>
                <c:pt idx="2">
                  <c:v>S</c:v>
                </c:pt>
                <c:pt idx="3">
                  <c:v>XL</c:v>
                </c:pt>
                <c:pt idx="4">
                  <c:v>XXL</c:v>
                </c:pt>
              </c:strCache>
            </c:strRef>
          </c:cat>
          <c:val>
            <c:numRef>
              <c:f>Sheet1!$B$2:$B$6</c:f>
              <c:numCache>
                <c:formatCode>General</c:formatCode>
                <c:ptCount val="5"/>
                <c:pt idx="0">
                  <c:v>18526</c:v>
                </c:pt>
                <c:pt idx="1">
                  <c:v>15385</c:v>
                </c:pt>
                <c:pt idx="2">
                  <c:v>14137</c:v>
                </c:pt>
                <c:pt idx="3">
                  <c:v>544</c:v>
                </c:pt>
                <c:pt idx="4">
                  <c:v>28</c:v>
                </c:pt>
              </c:numCache>
            </c:numRef>
          </c:val>
          <c:extLst>
            <c:ext xmlns:c16="http://schemas.microsoft.com/office/drawing/2014/chart" uri="{C3380CC4-5D6E-409C-BE32-E72D297353CC}">
              <c16:uniqueId val="{00000000-349F-4262-80C9-680AEFDD0023}"/>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latin typeface="Roboto Mono" panose="00000009000000000000" pitchFamily="49" charset="0"/>
          <a:ea typeface="Roboto Mono" panose="00000009000000000000" pitchFamily="49"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Quantity</c:v>
                </c:pt>
              </c:strCache>
            </c:strRef>
          </c:tx>
          <c:spPr>
            <a:solidFill>
              <a:schemeClr val="accent1"/>
            </a:solidFill>
            <a:ln>
              <a:solidFill>
                <a:schemeClr val="dk1"/>
              </a:solidFill>
            </a:ln>
            <a:effectLst/>
          </c:spPr>
          <c:invertIfNegative val="0"/>
          <c:dPt>
            <c:idx val="0"/>
            <c:invertIfNegative val="0"/>
            <c:bubble3D val="0"/>
            <c:spPr>
              <a:solidFill>
                <a:schemeClr val="accent1">
                  <a:lumMod val="50000"/>
                </a:schemeClr>
              </a:solidFill>
              <a:ln>
                <a:solidFill>
                  <a:schemeClr val="dk1"/>
                </a:solidFill>
              </a:ln>
              <a:effectLst/>
            </c:spPr>
            <c:extLst>
              <c:ext xmlns:c16="http://schemas.microsoft.com/office/drawing/2014/chart" uri="{C3380CC4-5D6E-409C-BE32-E72D297353CC}">
                <c16:uniqueId val="{00000004-31D4-46D3-A10D-B8542FD731BE}"/>
              </c:ext>
            </c:extLst>
          </c:dPt>
          <c:dPt>
            <c:idx val="1"/>
            <c:invertIfNegative val="0"/>
            <c:bubble3D val="0"/>
            <c:spPr>
              <a:solidFill>
                <a:schemeClr val="accent1">
                  <a:lumMod val="75000"/>
                </a:schemeClr>
              </a:solidFill>
              <a:ln>
                <a:solidFill>
                  <a:schemeClr val="dk1"/>
                </a:solidFill>
              </a:ln>
              <a:effectLst/>
            </c:spPr>
            <c:extLst>
              <c:ext xmlns:c16="http://schemas.microsoft.com/office/drawing/2014/chart" uri="{C3380CC4-5D6E-409C-BE32-E72D297353CC}">
                <c16:uniqueId val="{00000000-1A28-454E-8A58-A42FD8A87405}"/>
              </c:ext>
            </c:extLst>
          </c:dPt>
          <c:dPt>
            <c:idx val="2"/>
            <c:invertIfNegative val="0"/>
            <c:bubble3D val="0"/>
            <c:spPr>
              <a:solidFill>
                <a:schemeClr val="accent1">
                  <a:lumMod val="60000"/>
                  <a:lumOff val="40000"/>
                </a:schemeClr>
              </a:solidFill>
              <a:ln>
                <a:solidFill>
                  <a:schemeClr val="dk1"/>
                </a:solidFill>
              </a:ln>
              <a:effectLst/>
            </c:spPr>
            <c:extLst>
              <c:ext xmlns:c16="http://schemas.microsoft.com/office/drawing/2014/chart" uri="{C3380CC4-5D6E-409C-BE32-E72D297353CC}">
                <c16:uniqueId val="{00000005-31D4-46D3-A10D-B8542FD731BE}"/>
              </c:ext>
            </c:extLst>
          </c:dPt>
          <c:dPt>
            <c:idx val="3"/>
            <c:invertIfNegative val="0"/>
            <c:bubble3D val="0"/>
            <c:spPr>
              <a:solidFill>
                <a:schemeClr val="accent1">
                  <a:lumMod val="40000"/>
                  <a:lumOff val="60000"/>
                </a:schemeClr>
              </a:solidFill>
              <a:ln>
                <a:solidFill>
                  <a:schemeClr val="dk1"/>
                </a:solidFill>
              </a:ln>
              <a:effectLst/>
            </c:spPr>
            <c:extLst>
              <c:ext xmlns:c16="http://schemas.microsoft.com/office/drawing/2014/chart" uri="{C3380CC4-5D6E-409C-BE32-E72D297353CC}">
                <c16:uniqueId val="{00000006-31D4-46D3-A10D-B8542FD731BE}"/>
              </c:ext>
            </c:extLst>
          </c:dPt>
          <c:dPt>
            <c:idx val="4"/>
            <c:invertIfNegative val="0"/>
            <c:bubble3D val="0"/>
            <c:spPr>
              <a:solidFill>
                <a:schemeClr val="accent1">
                  <a:lumMod val="20000"/>
                  <a:lumOff val="80000"/>
                </a:schemeClr>
              </a:solidFill>
              <a:ln>
                <a:solidFill>
                  <a:schemeClr val="dk1"/>
                </a:solidFill>
              </a:ln>
              <a:effectLst/>
            </c:spPr>
            <c:extLst>
              <c:ext xmlns:c16="http://schemas.microsoft.com/office/drawing/2014/chart" uri="{C3380CC4-5D6E-409C-BE32-E72D297353CC}">
                <c16:uniqueId val="{00000001-1A28-454E-8A58-A42FD8A87405}"/>
              </c:ext>
            </c:extLst>
          </c:dPt>
          <c:dLbls>
            <c:numFmt formatCode="#,###.00\K"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Classic Deluxe Pizza</c:v>
                </c:pt>
                <c:pt idx="1">
                  <c:v>Barbecue Chicken Pizza</c:v>
                </c:pt>
                <c:pt idx="2">
                  <c:v>Hawaiian Pizza</c:v>
                </c:pt>
                <c:pt idx="3">
                  <c:v>Pepperoni Pizza</c:v>
                </c:pt>
                <c:pt idx="4">
                  <c:v>Thai Chicken Pizza</c:v>
                </c:pt>
              </c:strCache>
            </c:strRef>
          </c:cat>
          <c:val>
            <c:numRef>
              <c:f>Sheet1!$B$2:$B$6</c:f>
              <c:numCache>
                <c:formatCode>General</c:formatCode>
                <c:ptCount val="5"/>
                <c:pt idx="0">
                  <c:v>2453</c:v>
                </c:pt>
                <c:pt idx="1">
                  <c:v>2432</c:v>
                </c:pt>
                <c:pt idx="2">
                  <c:v>2422</c:v>
                </c:pt>
                <c:pt idx="3">
                  <c:v>2418</c:v>
                </c:pt>
                <c:pt idx="4">
                  <c:v>2371</c:v>
                </c:pt>
              </c:numCache>
            </c:numRef>
          </c:val>
          <c:extLst>
            <c:ext xmlns:c16="http://schemas.microsoft.com/office/drawing/2014/chart" uri="{C3380CC4-5D6E-409C-BE32-E72D297353CC}">
              <c16:uniqueId val="{00000000-3BE1-4C96-BA75-18BEE025079B}"/>
            </c:ext>
          </c:extLst>
        </c:ser>
        <c:dLbls>
          <c:showLegendKey val="0"/>
          <c:showVal val="0"/>
          <c:showCatName val="0"/>
          <c:showSerName val="0"/>
          <c:showPercent val="0"/>
          <c:showBubbleSize val="0"/>
        </c:dLbls>
        <c:gapWidth val="219"/>
        <c:overlap val="-27"/>
        <c:axId val="1472086160"/>
        <c:axId val="1472102480"/>
      </c:barChart>
      <c:catAx>
        <c:axId val="14720861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crossAx val="1472102480"/>
        <c:crosses val="autoZero"/>
        <c:auto val="1"/>
        <c:lblAlgn val="ctr"/>
        <c:lblOffset val="100"/>
        <c:noMultiLvlLbl val="0"/>
      </c:catAx>
      <c:valAx>
        <c:axId val="1472102480"/>
        <c:scaling>
          <c:orientation val="minMax"/>
        </c:scaling>
        <c:delete val="1"/>
        <c:axPos val="l"/>
        <c:numFmt formatCode="General" sourceLinked="1"/>
        <c:majorTickMark val="out"/>
        <c:minorTickMark val="none"/>
        <c:tickLblPos val="nextTo"/>
        <c:crossAx val="1472086160"/>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dash"/>
    </a:ln>
    <a:effectLst/>
  </c:spPr>
  <c:txPr>
    <a:bodyPr/>
    <a:lstStyle/>
    <a:p>
      <a:pPr>
        <a:defRPr>
          <a:solidFill>
            <a:schemeClr val="tx1"/>
          </a:solidFill>
          <a:latin typeface="Roboto Mono" panose="00000009000000000000" pitchFamily="49" charset="0"/>
          <a:ea typeface="Roboto Mono" panose="00000009000000000000" pitchFamily="49"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Minimum Price</c:v>
                </c:pt>
              </c:strCache>
            </c:strRef>
          </c:tx>
          <c:spPr>
            <a:solidFill>
              <a:srgbClr val="002060"/>
            </a:solidFill>
            <a:ln>
              <a:solidFill>
                <a:schemeClr val="dk1"/>
              </a:solidFill>
            </a:ln>
            <a:effectLst/>
          </c:spPr>
          <c:invertIfNegative val="0"/>
          <c:dLbls>
            <c:numFmt formatCode="[$$-409]#,##0.0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Chicken</c:v>
                </c:pt>
                <c:pt idx="1">
                  <c:v>Classic</c:v>
                </c:pt>
                <c:pt idx="2">
                  <c:v>Supreme</c:v>
                </c:pt>
                <c:pt idx="3">
                  <c:v>Veggie</c:v>
                </c:pt>
              </c:strCache>
            </c:strRef>
          </c:cat>
          <c:val>
            <c:numRef>
              <c:f>Sheet1!$B$2:$B$5</c:f>
              <c:numCache>
                <c:formatCode>General</c:formatCode>
                <c:ptCount val="4"/>
                <c:pt idx="0">
                  <c:v>12.75</c:v>
                </c:pt>
                <c:pt idx="1">
                  <c:v>9.75</c:v>
                </c:pt>
                <c:pt idx="2">
                  <c:v>12.25</c:v>
                </c:pt>
                <c:pt idx="3">
                  <c:v>11.75</c:v>
                </c:pt>
              </c:numCache>
            </c:numRef>
          </c:val>
          <c:extLst>
            <c:ext xmlns:c16="http://schemas.microsoft.com/office/drawing/2014/chart" uri="{C3380CC4-5D6E-409C-BE32-E72D297353CC}">
              <c16:uniqueId val="{00000000-FD97-4704-9F50-FEA25BF20E7A}"/>
            </c:ext>
          </c:extLst>
        </c:ser>
        <c:ser>
          <c:idx val="1"/>
          <c:order val="1"/>
          <c:tx>
            <c:strRef>
              <c:f>Sheet1!$C$1</c:f>
              <c:strCache>
                <c:ptCount val="1"/>
                <c:pt idx="0">
                  <c:v>Maximum Price</c:v>
                </c:pt>
              </c:strCache>
            </c:strRef>
          </c:tx>
          <c:spPr>
            <a:solidFill>
              <a:srgbClr val="FF6600"/>
            </a:solidFill>
            <a:ln>
              <a:solidFill>
                <a:schemeClr val="dk1"/>
              </a:solidFill>
            </a:ln>
            <a:effectLst/>
          </c:spPr>
          <c:invertIfNegative val="0"/>
          <c:dLbls>
            <c:numFmt formatCode="[$$-409]#,##0.0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Chicken</c:v>
                </c:pt>
                <c:pt idx="1">
                  <c:v>Classic</c:v>
                </c:pt>
                <c:pt idx="2">
                  <c:v>Supreme</c:v>
                </c:pt>
                <c:pt idx="3">
                  <c:v>Veggie</c:v>
                </c:pt>
              </c:strCache>
            </c:strRef>
          </c:cat>
          <c:val>
            <c:numRef>
              <c:f>Sheet1!$C$2:$C$5</c:f>
              <c:numCache>
                <c:formatCode>General</c:formatCode>
                <c:ptCount val="4"/>
                <c:pt idx="0">
                  <c:v>20.75</c:v>
                </c:pt>
                <c:pt idx="1">
                  <c:v>35.950000000000003</c:v>
                </c:pt>
                <c:pt idx="2">
                  <c:v>23.65</c:v>
                </c:pt>
                <c:pt idx="3">
                  <c:v>21</c:v>
                </c:pt>
              </c:numCache>
            </c:numRef>
          </c:val>
          <c:extLst>
            <c:ext xmlns:c16="http://schemas.microsoft.com/office/drawing/2014/chart" uri="{C3380CC4-5D6E-409C-BE32-E72D297353CC}">
              <c16:uniqueId val="{00000001-FD97-4704-9F50-FEA25BF20E7A}"/>
            </c:ext>
          </c:extLst>
        </c:ser>
        <c:dLbls>
          <c:dLblPos val="outEnd"/>
          <c:showLegendKey val="0"/>
          <c:showVal val="1"/>
          <c:showCatName val="0"/>
          <c:showSerName val="0"/>
          <c:showPercent val="0"/>
          <c:showBubbleSize val="0"/>
        </c:dLbls>
        <c:gapWidth val="219"/>
        <c:overlap val="-27"/>
        <c:axId val="360508704"/>
        <c:axId val="360524064"/>
      </c:barChart>
      <c:catAx>
        <c:axId val="360508704"/>
        <c:scaling>
          <c:orientation val="minMax"/>
        </c:scaling>
        <c:delete val="0"/>
        <c:axPos val="b"/>
        <c:numFmt formatCode="General" sourceLinked="1"/>
        <c:majorTickMark val="none"/>
        <c:minorTickMark val="none"/>
        <c:tickLblPos val="nextTo"/>
        <c:spPr>
          <a:noFill/>
          <a:ln w="9525" cap="flat" cmpd="sng" algn="ctr">
            <a:solidFill>
              <a:schemeClr val="dk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crossAx val="360524064"/>
        <c:crosses val="autoZero"/>
        <c:auto val="1"/>
        <c:lblAlgn val="ctr"/>
        <c:lblOffset val="100"/>
        <c:noMultiLvlLbl val="0"/>
      </c:catAx>
      <c:valAx>
        <c:axId val="360524064"/>
        <c:scaling>
          <c:orientation val="minMax"/>
        </c:scaling>
        <c:delete val="1"/>
        <c:axPos val="l"/>
        <c:numFmt formatCode="General" sourceLinked="1"/>
        <c:majorTickMark val="none"/>
        <c:minorTickMark val="none"/>
        <c:tickLblPos val="nextTo"/>
        <c:crossAx val="360508704"/>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prstDash val="dash"/>
    </a:ln>
    <a:effectLst/>
  </c:spPr>
  <c:txPr>
    <a:bodyPr/>
    <a:lstStyle/>
    <a:p>
      <a:pPr>
        <a:defRPr>
          <a:solidFill>
            <a:schemeClr val="tx1"/>
          </a:solidFill>
          <a:latin typeface="Roboto Mono" panose="00000009000000000000" pitchFamily="49" charset="0"/>
          <a:ea typeface="Roboto Mono" panose="00000009000000000000" pitchFamily="49"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solidFill>
                <a:latin typeface="Roboto Mono" panose="00000009000000000000" pitchFamily="49" charset="0"/>
                <a:ea typeface="Roboto Mono" panose="00000009000000000000" pitchFamily="49" charset="0"/>
                <a:cs typeface="+mn-cs"/>
              </a:defRPr>
            </a:pPr>
            <a:r>
              <a:rPr lang="en-IN" sz="1050" dirty="0"/>
              <a:t>Pizzas Types in</a:t>
            </a:r>
            <a:r>
              <a:rPr lang="en-IN" sz="1050" baseline="0" dirty="0"/>
              <a:t> Each Category</a:t>
            </a:r>
            <a:endParaRPr lang="en-IN" sz="1050" dirty="0"/>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solidFill>
              <a:latin typeface="Roboto Mono" panose="00000009000000000000" pitchFamily="49" charset="0"/>
              <a:ea typeface="Roboto Mono" panose="00000009000000000000" pitchFamily="49" charset="0"/>
              <a:cs typeface="+mn-cs"/>
            </a:defRPr>
          </a:pPr>
          <a:endParaRPr lang="en-US"/>
        </a:p>
      </c:txPr>
    </c:title>
    <c:autoTitleDeleted val="0"/>
    <c:plotArea>
      <c:layout/>
      <c:barChart>
        <c:barDir val="col"/>
        <c:grouping val="clustered"/>
        <c:varyColors val="0"/>
        <c:ser>
          <c:idx val="0"/>
          <c:order val="0"/>
          <c:tx>
            <c:strRef>
              <c:f>Sheet1!$B$1</c:f>
              <c:strCache>
                <c:ptCount val="1"/>
                <c:pt idx="0">
                  <c:v>types_of_pizza</c:v>
                </c:pt>
              </c:strCache>
            </c:strRef>
          </c:tx>
          <c:spPr>
            <a:solidFill>
              <a:srgbClr val="564723"/>
            </a:solidFill>
            <a:ln>
              <a:solidFill>
                <a:schemeClr val="dk1"/>
              </a:solidFill>
            </a:ln>
            <a:effectLst/>
          </c:spPr>
          <c:invertIfNegative val="0"/>
          <c:dPt>
            <c:idx val="0"/>
            <c:invertIfNegative val="0"/>
            <c:bubble3D val="0"/>
            <c:spPr>
              <a:solidFill>
                <a:schemeClr val="accent2">
                  <a:lumMod val="40000"/>
                  <a:lumOff val="60000"/>
                </a:schemeClr>
              </a:solidFill>
              <a:ln>
                <a:solidFill>
                  <a:schemeClr val="dk1"/>
                </a:solidFill>
              </a:ln>
              <a:effectLst/>
            </c:spPr>
            <c:extLst>
              <c:ext xmlns:c16="http://schemas.microsoft.com/office/drawing/2014/chart" uri="{C3380CC4-5D6E-409C-BE32-E72D297353CC}">
                <c16:uniqueId val="{00000006-8EE8-4DC3-BDF1-EF12AD03361F}"/>
              </c:ext>
            </c:extLst>
          </c:dPt>
          <c:dPt>
            <c:idx val="1"/>
            <c:invertIfNegative val="0"/>
            <c:bubble3D val="0"/>
            <c:spPr>
              <a:solidFill>
                <a:schemeClr val="accent2">
                  <a:lumMod val="60000"/>
                  <a:lumOff val="40000"/>
                </a:schemeClr>
              </a:solidFill>
              <a:ln>
                <a:solidFill>
                  <a:schemeClr val="dk1"/>
                </a:solidFill>
              </a:ln>
              <a:effectLst/>
            </c:spPr>
            <c:extLst>
              <c:ext xmlns:c16="http://schemas.microsoft.com/office/drawing/2014/chart" uri="{C3380CC4-5D6E-409C-BE32-E72D297353CC}">
                <c16:uniqueId val="{00000001-90DE-462D-985A-E903B55EB400}"/>
              </c:ext>
            </c:extLst>
          </c:dPt>
          <c:dPt>
            <c:idx val="2"/>
            <c:invertIfNegative val="0"/>
            <c:bubble3D val="0"/>
            <c:spPr>
              <a:solidFill>
                <a:schemeClr val="accent2">
                  <a:lumMod val="75000"/>
                </a:schemeClr>
              </a:solidFill>
              <a:ln>
                <a:solidFill>
                  <a:schemeClr val="dk1"/>
                </a:solidFill>
              </a:ln>
              <a:effectLst/>
            </c:spPr>
            <c:extLst>
              <c:ext xmlns:c16="http://schemas.microsoft.com/office/drawing/2014/chart" uri="{C3380CC4-5D6E-409C-BE32-E72D297353CC}">
                <c16:uniqueId val="{00000003-90DE-462D-985A-E903B55EB400}"/>
              </c:ext>
            </c:extLst>
          </c:dPt>
          <c:dPt>
            <c:idx val="3"/>
            <c:invertIfNegative val="0"/>
            <c:bubble3D val="0"/>
            <c:spPr>
              <a:solidFill>
                <a:schemeClr val="accent2">
                  <a:lumMod val="50000"/>
                </a:schemeClr>
              </a:solidFill>
              <a:ln>
                <a:solidFill>
                  <a:schemeClr val="dk1"/>
                </a:solidFill>
              </a:ln>
              <a:effectLst/>
            </c:spPr>
            <c:extLst>
              <c:ext xmlns:c16="http://schemas.microsoft.com/office/drawing/2014/chart" uri="{C3380CC4-5D6E-409C-BE32-E72D297353CC}">
                <c16:uniqueId val="{00000005-90DE-462D-985A-E903B55EB400}"/>
              </c:ext>
            </c:extLst>
          </c:dPt>
          <c:dLbls>
            <c:spPr>
              <a:solidFill>
                <a:schemeClr val="bg1"/>
              </a:solidFill>
              <a:ln>
                <a:noFill/>
              </a:ln>
              <a:effectLst/>
            </c:spPr>
            <c:txPr>
              <a:bodyPr rot="0" spcFirstLastPara="1" vertOverflow="ellipsis" vert="horz" wrap="square" anchor="ctr" anchorCtr="1"/>
              <a:lstStyle/>
              <a:p>
                <a:pPr>
                  <a:defRPr sz="11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Chicken</c:v>
                </c:pt>
                <c:pt idx="1">
                  <c:v>Supreme</c:v>
                </c:pt>
                <c:pt idx="2">
                  <c:v>Classic</c:v>
                </c:pt>
                <c:pt idx="3">
                  <c:v>Veggie</c:v>
                </c:pt>
              </c:strCache>
            </c:strRef>
          </c:cat>
          <c:val>
            <c:numRef>
              <c:f>Sheet1!$B$2:$B$5</c:f>
              <c:numCache>
                <c:formatCode>General</c:formatCode>
                <c:ptCount val="4"/>
                <c:pt idx="0">
                  <c:v>18</c:v>
                </c:pt>
                <c:pt idx="1">
                  <c:v>25</c:v>
                </c:pt>
                <c:pt idx="2">
                  <c:v>26</c:v>
                </c:pt>
                <c:pt idx="3">
                  <c:v>27</c:v>
                </c:pt>
              </c:numCache>
            </c:numRef>
          </c:val>
          <c:extLst>
            <c:ext xmlns:c16="http://schemas.microsoft.com/office/drawing/2014/chart" uri="{C3380CC4-5D6E-409C-BE32-E72D297353CC}">
              <c16:uniqueId val="{00000006-90DE-462D-985A-E903B55EB400}"/>
            </c:ext>
          </c:extLst>
        </c:ser>
        <c:dLbls>
          <c:dLblPos val="outEnd"/>
          <c:showLegendKey val="0"/>
          <c:showVal val="1"/>
          <c:showCatName val="0"/>
          <c:showSerName val="0"/>
          <c:showPercent val="0"/>
          <c:showBubbleSize val="0"/>
        </c:dLbls>
        <c:gapWidth val="219"/>
        <c:axId val="360518784"/>
        <c:axId val="360531744"/>
      </c:barChart>
      <c:catAx>
        <c:axId val="360518784"/>
        <c:scaling>
          <c:orientation val="maxMin"/>
        </c:scaling>
        <c:delete val="0"/>
        <c:axPos val="b"/>
        <c:numFmt formatCode="General" sourceLinked="1"/>
        <c:majorTickMark val="out"/>
        <c:minorTickMark val="none"/>
        <c:tickLblPos val="nextTo"/>
        <c:spPr>
          <a:noFill/>
          <a:ln w="9525" cap="flat" cmpd="sng" algn="ctr">
            <a:solidFill>
              <a:schemeClr val="dk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crossAx val="360531744"/>
        <c:crosses val="autoZero"/>
        <c:auto val="1"/>
        <c:lblAlgn val="ctr"/>
        <c:lblOffset val="100"/>
        <c:noMultiLvlLbl val="0"/>
      </c:catAx>
      <c:valAx>
        <c:axId val="360531744"/>
        <c:scaling>
          <c:orientation val="minMax"/>
        </c:scaling>
        <c:delete val="1"/>
        <c:axPos val="r"/>
        <c:numFmt formatCode="General" sourceLinked="1"/>
        <c:majorTickMark val="out"/>
        <c:minorTickMark val="none"/>
        <c:tickLblPos val="nextTo"/>
        <c:crossAx val="360518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prstDash val="dash"/>
    </a:ln>
    <a:effectLst/>
  </c:spPr>
  <c:txPr>
    <a:bodyPr/>
    <a:lstStyle/>
    <a:p>
      <a:pPr>
        <a:defRPr>
          <a:solidFill>
            <a:schemeClr val="tx1"/>
          </a:solidFill>
          <a:latin typeface="Roboto Mono" panose="00000009000000000000" pitchFamily="49" charset="0"/>
          <a:ea typeface="Roboto Mono" panose="00000009000000000000" pitchFamily="49"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solidFill>
                <a:latin typeface="Roboto Mono" panose="00000009000000000000" pitchFamily="49" charset="0"/>
                <a:ea typeface="Roboto Mono" panose="00000009000000000000" pitchFamily="49" charset="0"/>
                <a:cs typeface="+mn-cs"/>
              </a:defRPr>
            </a:pPr>
            <a:r>
              <a:rPr lang="en-US" sz="1050" dirty="0"/>
              <a:t>Revenue Generated by Each Category</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solidFill>
              <a:latin typeface="Roboto Mono" panose="00000009000000000000" pitchFamily="49" charset="0"/>
              <a:ea typeface="Roboto Mono" panose="00000009000000000000" pitchFamily="49" charset="0"/>
              <a:cs typeface="+mn-cs"/>
            </a:defRPr>
          </a:pPr>
          <a:endParaRPr lang="en-US"/>
        </a:p>
      </c:txPr>
    </c:title>
    <c:autoTitleDeleted val="0"/>
    <c:plotArea>
      <c:layout>
        <c:manualLayout>
          <c:layoutTarget val="inner"/>
          <c:xMode val="edge"/>
          <c:yMode val="edge"/>
          <c:x val="3.8731384953369849E-2"/>
          <c:y val="0.13815951867362108"/>
          <c:w val="0.92253723009326027"/>
          <c:h val="0.70731540772018875"/>
        </c:manualLayout>
      </c:layout>
      <c:barChart>
        <c:barDir val="col"/>
        <c:grouping val="clustered"/>
        <c:varyColors val="0"/>
        <c:ser>
          <c:idx val="0"/>
          <c:order val="0"/>
          <c:tx>
            <c:strRef>
              <c:f>Sheet1!$B$1</c:f>
              <c:strCache>
                <c:ptCount val="1"/>
                <c:pt idx="0">
                  <c:v>total_revenue</c:v>
                </c:pt>
              </c:strCache>
            </c:strRef>
          </c:tx>
          <c:spPr>
            <a:solidFill>
              <a:schemeClr val="bg2">
                <a:lumMod val="50000"/>
              </a:schemeClr>
            </a:solidFill>
            <a:ln>
              <a:solidFill>
                <a:schemeClr val="tx1"/>
              </a:solidFill>
            </a:ln>
            <a:effectLst/>
          </c:spPr>
          <c:invertIfNegative val="0"/>
          <c:dPt>
            <c:idx val="1"/>
            <c:invertIfNegative val="0"/>
            <c:bubble3D val="0"/>
            <c:spPr>
              <a:solidFill>
                <a:schemeClr val="bg2">
                  <a:lumMod val="75000"/>
                </a:schemeClr>
              </a:solidFill>
              <a:ln>
                <a:solidFill>
                  <a:schemeClr val="tx1"/>
                </a:solidFill>
              </a:ln>
              <a:effectLst/>
            </c:spPr>
            <c:extLst>
              <c:ext xmlns:c16="http://schemas.microsoft.com/office/drawing/2014/chart" uri="{C3380CC4-5D6E-409C-BE32-E72D297353CC}">
                <c16:uniqueId val="{00000003-91AC-4BA9-A6A0-5BAD96D7B0A9}"/>
              </c:ext>
            </c:extLst>
          </c:dPt>
          <c:dPt>
            <c:idx val="2"/>
            <c:invertIfNegative val="0"/>
            <c:bubble3D val="0"/>
            <c:spPr>
              <a:solidFill>
                <a:schemeClr val="bg2">
                  <a:lumMod val="60000"/>
                  <a:lumOff val="40000"/>
                </a:schemeClr>
              </a:solidFill>
              <a:ln>
                <a:solidFill>
                  <a:schemeClr val="tx1"/>
                </a:solidFill>
              </a:ln>
              <a:effectLst/>
            </c:spPr>
            <c:extLst>
              <c:ext xmlns:c16="http://schemas.microsoft.com/office/drawing/2014/chart" uri="{C3380CC4-5D6E-409C-BE32-E72D297353CC}">
                <c16:uniqueId val="{00000004-91AC-4BA9-A6A0-5BAD96D7B0A9}"/>
              </c:ext>
            </c:extLst>
          </c:dPt>
          <c:dPt>
            <c:idx val="3"/>
            <c:invertIfNegative val="0"/>
            <c:bubble3D val="0"/>
            <c:spPr>
              <a:solidFill>
                <a:schemeClr val="bg2">
                  <a:lumMod val="40000"/>
                  <a:lumOff val="60000"/>
                </a:schemeClr>
              </a:solidFill>
              <a:ln>
                <a:solidFill>
                  <a:schemeClr val="tx1"/>
                </a:solidFill>
              </a:ln>
              <a:effectLst/>
            </c:spPr>
            <c:extLst>
              <c:ext xmlns:c16="http://schemas.microsoft.com/office/drawing/2014/chart" uri="{C3380CC4-5D6E-409C-BE32-E72D297353CC}">
                <c16:uniqueId val="{00000005-91AC-4BA9-A6A0-5BAD96D7B0A9}"/>
              </c:ext>
            </c:extLst>
          </c:dPt>
          <c:dLbls>
            <c:numFmt formatCode="[$$-409]#,##0.00\K"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Classic</c:v>
                </c:pt>
                <c:pt idx="1">
                  <c:v>Supreme</c:v>
                </c:pt>
                <c:pt idx="2">
                  <c:v>Chicken</c:v>
                </c:pt>
                <c:pt idx="3">
                  <c:v>Veggie</c:v>
                </c:pt>
              </c:strCache>
            </c:strRef>
          </c:cat>
          <c:val>
            <c:numRef>
              <c:f>Sheet1!$B$2:$B$5</c:f>
              <c:numCache>
                <c:formatCode>General</c:formatCode>
                <c:ptCount val="4"/>
                <c:pt idx="0">
                  <c:v>220053.1</c:v>
                </c:pt>
                <c:pt idx="1">
                  <c:v>208196.99999999799</c:v>
                </c:pt>
                <c:pt idx="2">
                  <c:v>195919.5</c:v>
                </c:pt>
                <c:pt idx="3">
                  <c:v>193690.45000000199</c:v>
                </c:pt>
              </c:numCache>
            </c:numRef>
          </c:val>
          <c:extLst>
            <c:ext xmlns:c16="http://schemas.microsoft.com/office/drawing/2014/chart" uri="{C3380CC4-5D6E-409C-BE32-E72D297353CC}">
              <c16:uniqueId val="{00000000-91AC-4BA9-A6A0-5BAD96D7B0A9}"/>
            </c:ext>
          </c:extLst>
        </c:ser>
        <c:dLbls>
          <c:dLblPos val="outEnd"/>
          <c:showLegendKey val="0"/>
          <c:showVal val="1"/>
          <c:showCatName val="0"/>
          <c:showSerName val="0"/>
          <c:showPercent val="0"/>
          <c:showBubbleSize val="0"/>
        </c:dLbls>
        <c:gapWidth val="219"/>
        <c:overlap val="-27"/>
        <c:axId val="1020918224"/>
        <c:axId val="1020916304"/>
      </c:barChart>
      <c:catAx>
        <c:axId val="102091822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crossAx val="1020916304"/>
        <c:crosses val="autoZero"/>
        <c:auto val="1"/>
        <c:lblAlgn val="ctr"/>
        <c:lblOffset val="100"/>
        <c:noMultiLvlLbl val="0"/>
      </c:catAx>
      <c:valAx>
        <c:axId val="1020916304"/>
        <c:scaling>
          <c:orientation val="minMax"/>
        </c:scaling>
        <c:delete val="1"/>
        <c:axPos val="l"/>
        <c:numFmt formatCode="[$$-409]#,##0.00" sourceLinked="0"/>
        <c:majorTickMark val="out"/>
        <c:minorTickMark val="none"/>
        <c:tickLblPos val="nextTo"/>
        <c:crossAx val="1020918224"/>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prstDash val="dash"/>
    </a:ln>
    <a:effectLst/>
  </c:spPr>
  <c:txPr>
    <a:bodyPr/>
    <a:lstStyle/>
    <a:p>
      <a:pPr>
        <a:defRPr>
          <a:solidFill>
            <a:schemeClr val="tx1"/>
          </a:solidFill>
          <a:latin typeface="Roboto Mono" panose="00000009000000000000" pitchFamily="49" charset="0"/>
          <a:ea typeface="Roboto Mono" panose="00000009000000000000" pitchFamily="49"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Quantity</c:v>
                </c:pt>
              </c:strCache>
            </c:strRef>
          </c:tx>
          <c:spPr>
            <a:ln w="12700">
              <a:solidFill>
                <a:schemeClr val="tx1"/>
              </a:solidFill>
              <a:prstDash val="solid"/>
            </a:ln>
          </c:spPr>
          <c:dPt>
            <c:idx val="0"/>
            <c:bubble3D val="0"/>
            <c:spPr>
              <a:solidFill>
                <a:schemeClr val="accent1"/>
              </a:solidFill>
              <a:ln w="12700">
                <a:solidFill>
                  <a:schemeClr val="tx1"/>
                </a:solidFill>
                <a:prstDash val="solid"/>
              </a:ln>
              <a:effectLst/>
            </c:spPr>
            <c:extLst>
              <c:ext xmlns:c16="http://schemas.microsoft.com/office/drawing/2014/chart" uri="{C3380CC4-5D6E-409C-BE32-E72D297353CC}">
                <c16:uniqueId val="{00000001-D987-4405-A1D7-968C8BF7B02E}"/>
              </c:ext>
            </c:extLst>
          </c:dPt>
          <c:dPt>
            <c:idx val="1"/>
            <c:bubble3D val="0"/>
            <c:spPr>
              <a:solidFill>
                <a:schemeClr val="bg2"/>
              </a:solidFill>
              <a:ln w="12700">
                <a:solidFill>
                  <a:schemeClr val="tx1"/>
                </a:solidFill>
                <a:prstDash val="solid"/>
              </a:ln>
              <a:effectLst/>
            </c:spPr>
            <c:extLst>
              <c:ext xmlns:c16="http://schemas.microsoft.com/office/drawing/2014/chart" uri="{C3380CC4-5D6E-409C-BE32-E72D297353CC}">
                <c16:uniqueId val="{00000003-D987-4405-A1D7-968C8BF7B02E}"/>
              </c:ext>
            </c:extLst>
          </c:dPt>
          <c:dPt>
            <c:idx val="2"/>
            <c:bubble3D val="0"/>
            <c:spPr>
              <a:solidFill>
                <a:schemeClr val="accent2"/>
              </a:solidFill>
              <a:ln w="12700">
                <a:solidFill>
                  <a:schemeClr val="tx1"/>
                </a:solidFill>
                <a:prstDash val="solid"/>
              </a:ln>
              <a:effectLst/>
            </c:spPr>
            <c:extLst>
              <c:ext xmlns:c16="http://schemas.microsoft.com/office/drawing/2014/chart" uri="{C3380CC4-5D6E-409C-BE32-E72D297353CC}">
                <c16:uniqueId val="{00000005-D987-4405-A1D7-968C8BF7B02E}"/>
              </c:ext>
            </c:extLst>
          </c:dPt>
          <c:dPt>
            <c:idx val="3"/>
            <c:bubble3D val="0"/>
            <c:spPr>
              <a:solidFill>
                <a:schemeClr val="bg1">
                  <a:lumMod val="25000"/>
                </a:schemeClr>
              </a:solidFill>
              <a:ln w="12700">
                <a:solidFill>
                  <a:schemeClr val="tx1"/>
                </a:solidFill>
                <a:prstDash val="solid"/>
              </a:ln>
              <a:effectLst/>
            </c:spPr>
            <c:extLst>
              <c:ext xmlns:c16="http://schemas.microsoft.com/office/drawing/2014/chart" uri="{C3380CC4-5D6E-409C-BE32-E72D297353CC}">
                <c16:uniqueId val="{00000007-D987-4405-A1D7-968C8BF7B02E}"/>
              </c:ext>
            </c:extLst>
          </c:dPt>
          <c:dLbls>
            <c:dLbl>
              <c:idx val="0"/>
              <c:layout>
                <c:manualLayout>
                  <c:x val="0.16572179317714039"/>
                  <c:y val="-0.18626782731570959"/>
                </c:manualLayout>
              </c:layout>
              <c:showLegendKey val="0"/>
              <c:showVal val="1"/>
              <c:showCatName val="1"/>
              <c:showSerName val="0"/>
              <c:showPercent val="0"/>
              <c:showBubbleSize val="0"/>
              <c:extLst>
                <c:ext xmlns:c15="http://schemas.microsoft.com/office/drawing/2012/chart" uri="{CE6537A1-D6FC-4f65-9D91-7224C49458BB}">
                  <c15:layout>
                    <c:manualLayout>
                      <c:w val="0.23623872128786885"/>
                      <c:h val="0.1687757583583519"/>
                    </c:manualLayout>
                  </c15:layout>
                </c:ext>
                <c:ext xmlns:c16="http://schemas.microsoft.com/office/drawing/2014/chart" uri="{C3380CC4-5D6E-409C-BE32-E72D297353CC}">
                  <c16:uniqueId val="{00000001-D987-4405-A1D7-968C8BF7B02E}"/>
                </c:ext>
              </c:extLst>
            </c:dLbl>
            <c:dLbl>
              <c:idx val="1"/>
              <c:layout>
                <c:manualLayout>
                  <c:x val="0.25140364534936865"/>
                  <c:y val="-4.5633310832748832E-2"/>
                </c:manualLayout>
              </c:layout>
              <c:showLegendKey val="0"/>
              <c:showVal val="1"/>
              <c:showCatName val="1"/>
              <c:showSerName val="0"/>
              <c:showPercent val="0"/>
              <c:showBubbleSize val="0"/>
              <c:extLst>
                <c:ext xmlns:c15="http://schemas.microsoft.com/office/drawing/2012/chart" uri="{CE6537A1-D6FC-4f65-9D91-7224C49458BB}">
                  <c15:layout>
                    <c:manualLayout>
                      <c:w val="0.23946184494135819"/>
                      <c:h val="0.1687757583583519"/>
                    </c:manualLayout>
                  </c15:layout>
                </c:ext>
                <c:ext xmlns:c16="http://schemas.microsoft.com/office/drawing/2014/chart" uri="{C3380CC4-5D6E-409C-BE32-E72D297353CC}">
                  <c16:uniqueId val="{00000003-D987-4405-A1D7-968C8BF7B02E}"/>
                </c:ext>
              </c:extLst>
            </c:dLbl>
            <c:dLbl>
              <c:idx val="2"/>
              <c:layout>
                <c:manualLayout>
                  <c:x val="-0.16760242998144551"/>
                  <c:y val="3.904586659533878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987-4405-A1D7-968C8BF7B02E}"/>
                </c:ext>
              </c:extLst>
            </c:dLbl>
            <c:dLbl>
              <c:idx val="3"/>
              <c:layout>
                <c:manualLayout>
                  <c:x val="-0.14960955644132437"/>
                  <c:y val="-0.16493148315497774"/>
                </c:manualLayout>
              </c:layout>
              <c:showLegendKey val="0"/>
              <c:showVal val="1"/>
              <c:showCatName val="1"/>
              <c:showSerName val="0"/>
              <c:showPercent val="0"/>
              <c:showBubbleSize val="0"/>
              <c:extLst>
                <c:ext xmlns:c15="http://schemas.microsoft.com/office/drawing/2012/chart" uri="{CE6537A1-D6FC-4f65-9D91-7224C49458BB}">
                  <c15:layout>
                    <c:manualLayout>
                      <c:w val="0.22656935032740083"/>
                      <c:h val="0.1687757583583519"/>
                    </c:manualLayout>
                  </c15:layout>
                </c:ext>
                <c:ext xmlns:c16="http://schemas.microsoft.com/office/drawing/2014/chart" uri="{C3380CC4-5D6E-409C-BE32-E72D297353CC}">
                  <c16:uniqueId val="{00000007-D987-4405-A1D7-968C8BF7B02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Roboto Mono" panose="00000009000000000000" pitchFamily="49" charset="0"/>
                    <a:ea typeface="Roboto Mono" panose="00000009000000000000" pitchFamily="49" charset="0"/>
                    <a:cs typeface="+mn-cs"/>
                  </a:defRPr>
                </a:pPr>
                <a:endParaRPr lang="en-US"/>
              </a:p>
            </c:txPr>
            <c:showLegendKey val="0"/>
            <c:showVal val="1"/>
            <c:showCatName val="1"/>
            <c:showSerName val="0"/>
            <c:showPercent val="0"/>
            <c:showBubbleSize val="0"/>
            <c:showLeaderLines val="1"/>
            <c:leaderLines>
              <c:spPr>
                <a:ln w="9525" cap="flat" cmpd="sng" algn="ctr">
                  <a:solidFill>
                    <a:schemeClr val="bg1">
                      <a:lumMod val="25000"/>
                    </a:schemeClr>
                  </a:solidFill>
                  <a:round/>
                </a:ln>
                <a:effectLst/>
              </c:spPr>
            </c:leaderLines>
            <c:extLst>
              <c:ext xmlns:c15="http://schemas.microsoft.com/office/drawing/2012/chart" uri="{CE6537A1-D6FC-4f65-9D91-7224C49458BB}"/>
            </c:extLst>
          </c:dLbls>
          <c:cat>
            <c:strRef>
              <c:f>Sheet1!$A$2:$A$5</c:f>
              <c:strCache>
                <c:ptCount val="4"/>
                <c:pt idx="0">
                  <c:v>Classic</c:v>
                </c:pt>
                <c:pt idx="1">
                  <c:v>Supreme</c:v>
                </c:pt>
                <c:pt idx="2">
                  <c:v>Veggie</c:v>
                </c:pt>
                <c:pt idx="3">
                  <c:v>Chicken</c:v>
                </c:pt>
              </c:strCache>
            </c:strRef>
          </c:cat>
          <c:val>
            <c:numRef>
              <c:f>Sheet1!$B$2:$B$5</c:f>
              <c:numCache>
                <c:formatCode>General</c:formatCode>
                <c:ptCount val="4"/>
                <c:pt idx="0">
                  <c:v>14888</c:v>
                </c:pt>
                <c:pt idx="1">
                  <c:v>11987</c:v>
                </c:pt>
                <c:pt idx="2">
                  <c:v>11649</c:v>
                </c:pt>
                <c:pt idx="3">
                  <c:v>11050</c:v>
                </c:pt>
              </c:numCache>
            </c:numRef>
          </c:val>
          <c:extLst>
            <c:ext xmlns:c16="http://schemas.microsoft.com/office/drawing/2014/chart" uri="{C3380CC4-5D6E-409C-BE32-E72D297353CC}">
              <c16:uniqueId val="{00000008-D987-4405-A1D7-968C8BF7B02E}"/>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prstDash val="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889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8c062c17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8c062c17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18a650dd25a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099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8c062c177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8c062c177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8a650dd25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8a650dd25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8a650dd25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8a650dd25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998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18c062c177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18c062c177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18c062c177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18c062c177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32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866f66296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866f66296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8732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814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8c062c13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8c062c13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9886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8c062c13c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8c062c13c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4102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18a650dd25a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18a650dd25a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8a650dd25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8a650dd25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8a650dd25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8a650dd25a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8c062c17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8c062c17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7066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8a650dd25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8a650dd25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18a650dd25a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18a650dd25a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192098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 name="Google Shape;10;p2"/>
          <p:cNvGrpSpPr/>
          <p:nvPr/>
        </p:nvGrpSpPr>
        <p:grpSpPr>
          <a:xfrm>
            <a:off x="-371850" y="-443637"/>
            <a:ext cx="10271125" cy="6412313"/>
            <a:chOff x="-371850" y="-443637"/>
            <a:chExt cx="10271125" cy="6412313"/>
          </a:xfrm>
        </p:grpSpPr>
        <p:pic>
          <p:nvPicPr>
            <p:cNvPr id="11" name="Google Shape;11;p2"/>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2" name="Google Shape;12;p2"/>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3" name="Google Shape;13;p2"/>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4" name="Google Shape;14;p2"/>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 name="Google Shape;15;p2"/>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6" name="Google Shape;16;p2"/>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7" name="Google Shape;17;p2"/>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8" name="Google Shape;18;p2"/>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 name="Google Shape;19;p2"/>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20" name="Google Shape;20;p2"/>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21" name="Google Shape;21;p2"/>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22" name="Google Shape;22;p2"/>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23" name="Google Shape;23;p2"/>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4" name="Google Shape;24;p2"/>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5" name="Google Shape;25;p2"/>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6" name="Google Shape;26;p2"/>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7" name="Google Shape;27;p2"/>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8" name="Google Shape;28;p2"/>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9" name="Google Shape;29;p2"/>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30" name="Google Shape;30;p2"/>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1" name="Google Shape;31;p2"/>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32" name="Google Shape;32;p2"/>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3" name="Google Shape;33;p2"/>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34" name="Google Shape;34;p2"/>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5" name="Google Shape;35;p2"/>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6" name="Google Shape;36;p2"/>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7" name="Google Shape;37;p2"/>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8" name="Google Shape;38;p2"/>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 name="Google Shape;39;p2"/>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 name="Google Shape;41;p2"/>
          <p:cNvSpPr txBox="1">
            <a:spLocks noGrp="1"/>
          </p:cNvSpPr>
          <p:nvPr>
            <p:ph type="subTitle" idx="1"/>
          </p:nvPr>
        </p:nvSpPr>
        <p:spPr>
          <a:xfrm>
            <a:off x="1036800" y="3958397"/>
            <a:ext cx="4999500" cy="4224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520"/>
        <p:cNvGrpSpPr/>
        <p:nvPr/>
      </p:nvGrpSpPr>
      <p:grpSpPr>
        <a:xfrm>
          <a:off x="0" y="0"/>
          <a:ext cx="0" cy="0"/>
          <a:chOff x="0" y="0"/>
          <a:chExt cx="0" cy="0"/>
        </a:xfrm>
      </p:grpSpPr>
      <p:pic>
        <p:nvPicPr>
          <p:cNvPr id="521" name="Google Shape;521;p1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22" name="Google Shape;522;p17"/>
          <p:cNvGrpSpPr/>
          <p:nvPr/>
        </p:nvGrpSpPr>
        <p:grpSpPr>
          <a:xfrm rot="10800000">
            <a:off x="-600450" y="-977037"/>
            <a:ext cx="10271125" cy="6412313"/>
            <a:chOff x="-371850" y="-443637"/>
            <a:chExt cx="10271125" cy="6412313"/>
          </a:xfrm>
        </p:grpSpPr>
        <p:pic>
          <p:nvPicPr>
            <p:cNvPr id="523" name="Google Shape;523;p1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24" name="Google Shape;524;p1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25" name="Google Shape;525;p1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26" name="Google Shape;526;p1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27" name="Google Shape;527;p1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28" name="Google Shape;528;p1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29" name="Google Shape;529;p1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30" name="Google Shape;530;p1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1" name="Google Shape;531;p1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32" name="Google Shape;532;p1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33" name="Google Shape;533;p1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34" name="Google Shape;534;p1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35" name="Google Shape;535;p1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36" name="Google Shape;536;p1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37" name="Google Shape;537;p1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38" name="Google Shape;538;p1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39" name="Google Shape;539;p1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40" name="Google Shape;540;p1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41" name="Google Shape;541;p1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42" name="Google Shape;542;p1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43" name="Google Shape;543;p1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44" name="Google Shape;544;p1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45" name="Google Shape;545;p1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46" name="Google Shape;546;p1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47" name="Google Shape;547;p1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48" name="Google Shape;548;p1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49" name="Google Shape;549;p1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50" name="Google Shape;550;p1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51" name="Google Shape;551;p1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17"/>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3" name="Google Shape;553;p17"/>
          <p:cNvSpPr txBox="1">
            <a:spLocks noGrp="1"/>
          </p:cNvSpPr>
          <p:nvPr>
            <p:ph type="subTitle" idx="1"/>
          </p:nvPr>
        </p:nvSpPr>
        <p:spPr>
          <a:xfrm>
            <a:off x="757774" y="2178506"/>
            <a:ext cx="2469000" cy="51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4" name="Google Shape;554;p17"/>
          <p:cNvSpPr txBox="1">
            <a:spLocks noGrp="1"/>
          </p:cNvSpPr>
          <p:nvPr>
            <p:ph type="subTitle" idx="2"/>
          </p:nvPr>
        </p:nvSpPr>
        <p:spPr>
          <a:xfrm>
            <a:off x="757772" y="2617289"/>
            <a:ext cx="24690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5" name="Google Shape;555;p17"/>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6" name="Google Shape;556;p17"/>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7" name="Google Shape;557;p17"/>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8" name="Google Shape;558;p17"/>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559" name="Google Shape;559;p1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
    <p:spTree>
      <p:nvGrpSpPr>
        <p:cNvPr id="1" name="Shape 603"/>
        <p:cNvGrpSpPr/>
        <p:nvPr/>
      </p:nvGrpSpPr>
      <p:grpSpPr>
        <a:xfrm>
          <a:off x="0" y="0"/>
          <a:ext cx="0" cy="0"/>
          <a:chOff x="0" y="0"/>
          <a:chExt cx="0" cy="0"/>
        </a:xfrm>
      </p:grpSpPr>
      <p:pic>
        <p:nvPicPr>
          <p:cNvPr id="604" name="Google Shape;604;p19"/>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605" name="Google Shape;605;p19"/>
          <p:cNvGrpSpPr/>
          <p:nvPr/>
        </p:nvGrpSpPr>
        <p:grpSpPr>
          <a:xfrm>
            <a:off x="-371850" y="-443637"/>
            <a:ext cx="10271125" cy="6412313"/>
            <a:chOff x="-371850" y="-443637"/>
            <a:chExt cx="10271125" cy="6412313"/>
          </a:xfrm>
        </p:grpSpPr>
        <p:pic>
          <p:nvPicPr>
            <p:cNvPr id="606" name="Google Shape;606;p19"/>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607" name="Google Shape;607;p19"/>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608" name="Google Shape;608;p19"/>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609" name="Google Shape;609;p19"/>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610" name="Google Shape;610;p19"/>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611" name="Google Shape;611;p19"/>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612" name="Google Shape;612;p19"/>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613" name="Google Shape;613;p19"/>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614" name="Google Shape;614;p19"/>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615" name="Google Shape;615;p19"/>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616" name="Google Shape;616;p19"/>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617" name="Google Shape;617;p19"/>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618" name="Google Shape;618;p19"/>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619" name="Google Shape;619;p19"/>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620" name="Google Shape;620;p19"/>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21" name="Google Shape;621;p19"/>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22" name="Google Shape;622;p19"/>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23" name="Google Shape;623;p19"/>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24" name="Google Shape;624;p19"/>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25" name="Google Shape;625;p19"/>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26" name="Google Shape;626;p19"/>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27" name="Google Shape;627;p19"/>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28" name="Google Shape;628;p19"/>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29" name="Google Shape;629;p19"/>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30" name="Google Shape;630;p19"/>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631" name="Google Shape;631;p19"/>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632" name="Google Shape;632;p19"/>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633" name="Google Shape;633;p19"/>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634" name="Google Shape;634;p19"/>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19"/>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6" name="Google Shape;636;p19"/>
          <p:cNvSpPr txBox="1">
            <a:spLocks noGrp="1"/>
          </p:cNvSpPr>
          <p:nvPr>
            <p:ph type="subTitle" idx="1"/>
          </p:nvPr>
        </p:nvSpPr>
        <p:spPr>
          <a:xfrm>
            <a:off x="1347725" y="1794225"/>
            <a:ext cx="2377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37" name="Google Shape;637;p19"/>
          <p:cNvSpPr txBox="1">
            <a:spLocks noGrp="1"/>
          </p:cNvSpPr>
          <p:nvPr>
            <p:ph type="subTitle" idx="2"/>
          </p:nvPr>
        </p:nvSpPr>
        <p:spPr>
          <a:xfrm>
            <a:off x="1347725" y="2152550"/>
            <a:ext cx="2377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8" name="Google Shape;638;p19"/>
          <p:cNvSpPr txBox="1">
            <a:spLocks noGrp="1"/>
          </p:cNvSpPr>
          <p:nvPr>
            <p:ph type="subTitle" idx="3"/>
          </p:nvPr>
        </p:nvSpPr>
        <p:spPr>
          <a:xfrm>
            <a:off x="5418775" y="1794225"/>
            <a:ext cx="2377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39" name="Google Shape;639;p19"/>
          <p:cNvSpPr txBox="1">
            <a:spLocks noGrp="1"/>
          </p:cNvSpPr>
          <p:nvPr>
            <p:ph type="subTitle" idx="4"/>
          </p:nvPr>
        </p:nvSpPr>
        <p:spPr>
          <a:xfrm>
            <a:off x="5418775" y="2152550"/>
            <a:ext cx="2377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0" name="Google Shape;640;p19"/>
          <p:cNvSpPr txBox="1">
            <a:spLocks noGrp="1"/>
          </p:cNvSpPr>
          <p:nvPr>
            <p:ph type="subTitle" idx="5"/>
          </p:nvPr>
        </p:nvSpPr>
        <p:spPr>
          <a:xfrm>
            <a:off x="1347725" y="3351875"/>
            <a:ext cx="2377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41" name="Google Shape;641;p19"/>
          <p:cNvSpPr txBox="1">
            <a:spLocks noGrp="1"/>
          </p:cNvSpPr>
          <p:nvPr>
            <p:ph type="subTitle" idx="6"/>
          </p:nvPr>
        </p:nvSpPr>
        <p:spPr>
          <a:xfrm>
            <a:off x="1347725" y="3710200"/>
            <a:ext cx="2377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42" name="Google Shape;642;p19"/>
          <p:cNvSpPr txBox="1">
            <a:spLocks noGrp="1"/>
          </p:cNvSpPr>
          <p:nvPr>
            <p:ph type="subTitle" idx="7"/>
          </p:nvPr>
        </p:nvSpPr>
        <p:spPr>
          <a:xfrm>
            <a:off x="5418775" y="3351875"/>
            <a:ext cx="23775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43" name="Google Shape;643;p19"/>
          <p:cNvSpPr txBox="1">
            <a:spLocks noGrp="1"/>
          </p:cNvSpPr>
          <p:nvPr>
            <p:ph type="subTitle" idx="8"/>
          </p:nvPr>
        </p:nvSpPr>
        <p:spPr>
          <a:xfrm>
            <a:off x="5418775" y="3710200"/>
            <a:ext cx="23775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644" name="Google Shape;644;p19"/>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3">
    <p:spTree>
      <p:nvGrpSpPr>
        <p:cNvPr id="1" name="Shape 645"/>
        <p:cNvGrpSpPr/>
        <p:nvPr/>
      </p:nvGrpSpPr>
      <p:grpSpPr>
        <a:xfrm>
          <a:off x="0" y="0"/>
          <a:ext cx="0" cy="0"/>
          <a:chOff x="0" y="0"/>
          <a:chExt cx="0" cy="0"/>
        </a:xfrm>
      </p:grpSpPr>
      <p:pic>
        <p:nvPicPr>
          <p:cNvPr id="646" name="Google Shape;646;p2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647" name="Google Shape;647;p20"/>
          <p:cNvGrpSpPr/>
          <p:nvPr/>
        </p:nvGrpSpPr>
        <p:grpSpPr>
          <a:xfrm rot="10800000">
            <a:off x="-600450" y="-977037"/>
            <a:ext cx="10271125" cy="6412313"/>
            <a:chOff x="-371850" y="-443637"/>
            <a:chExt cx="10271125" cy="6412313"/>
          </a:xfrm>
        </p:grpSpPr>
        <p:pic>
          <p:nvPicPr>
            <p:cNvPr id="648" name="Google Shape;648;p2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649" name="Google Shape;649;p2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650" name="Google Shape;650;p2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651" name="Google Shape;651;p20"/>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652" name="Google Shape;652;p2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653" name="Google Shape;653;p20"/>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654" name="Google Shape;654;p2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655" name="Google Shape;655;p2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656" name="Google Shape;656;p2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657" name="Google Shape;657;p2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658" name="Google Shape;658;p20"/>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659" name="Google Shape;659;p2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660" name="Google Shape;660;p2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661" name="Google Shape;661;p2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662" name="Google Shape;662;p2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63" name="Google Shape;663;p2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64" name="Google Shape;664;p20"/>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65" name="Google Shape;665;p20"/>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66" name="Google Shape;666;p20"/>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67" name="Google Shape;667;p2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68" name="Google Shape;668;p20"/>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9" name="Google Shape;669;p2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0" name="Google Shape;670;p20"/>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71" name="Google Shape;671;p2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72" name="Google Shape;672;p2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673" name="Google Shape;673;p2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674" name="Google Shape;674;p2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675" name="Google Shape;675;p2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676" name="Google Shape;676;p20"/>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0"/>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8" name="Google Shape;678;p20"/>
          <p:cNvSpPr txBox="1">
            <a:spLocks noGrp="1"/>
          </p:cNvSpPr>
          <p:nvPr>
            <p:ph type="subTitle" idx="1"/>
          </p:nvPr>
        </p:nvSpPr>
        <p:spPr>
          <a:xfrm>
            <a:off x="1077873"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79" name="Google Shape;679;p20"/>
          <p:cNvSpPr txBox="1">
            <a:spLocks noGrp="1"/>
          </p:cNvSpPr>
          <p:nvPr>
            <p:ph type="subTitle" idx="2"/>
          </p:nvPr>
        </p:nvSpPr>
        <p:spPr>
          <a:xfrm>
            <a:off x="1077874"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0" name="Google Shape;680;p20"/>
          <p:cNvSpPr txBox="1">
            <a:spLocks noGrp="1"/>
          </p:cNvSpPr>
          <p:nvPr>
            <p:ph type="subTitle" idx="3"/>
          </p:nvPr>
        </p:nvSpPr>
        <p:spPr>
          <a:xfrm>
            <a:off x="6237327"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1" name="Google Shape;681;p20"/>
          <p:cNvSpPr txBox="1">
            <a:spLocks noGrp="1"/>
          </p:cNvSpPr>
          <p:nvPr>
            <p:ph type="subTitle" idx="4"/>
          </p:nvPr>
        </p:nvSpPr>
        <p:spPr>
          <a:xfrm>
            <a:off x="6237326"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2" name="Google Shape;682;p20"/>
          <p:cNvSpPr txBox="1">
            <a:spLocks noGrp="1"/>
          </p:cNvSpPr>
          <p:nvPr>
            <p:ph type="subTitle" idx="5"/>
          </p:nvPr>
        </p:nvSpPr>
        <p:spPr>
          <a:xfrm>
            <a:off x="3657600" y="133797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3" name="Google Shape;683;p20"/>
          <p:cNvSpPr txBox="1">
            <a:spLocks noGrp="1"/>
          </p:cNvSpPr>
          <p:nvPr>
            <p:ph type="subTitle" idx="6"/>
          </p:nvPr>
        </p:nvSpPr>
        <p:spPr>
          <a:xfrm>
            <a:off x="3657600" y="177250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4" name="Google Shape;684;p20"/>
          <p:cNvSpPr txBox="1">
            <a:spLocks noGrp="1"/>
          </p:cNvSpPr>
          <p:nvPr>
            <p:ph type="subTitle" idx="7"/>
          </p:nvPr>
        </p:nvSpPr>
        <p:spPr>
          <a:xfrm>
            <a:off x="1077874"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5" name="Google Shape;685;p20"/>
          <p:cNvSpPr txBox="1">
            <a:spLocks noGrp="1"/>
          </p:cNvSpPr>
          <p:nvPr>
            <p:ph type="subTitle" idx="8"/>
          </p:nvPr>
        </p:nvSpPr>
        <p:spPr>
          <a:xfrm>
            <a:off x="1077874"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6" name="Google Shape;686;p20"/>
          <p:cNvSpPr txBox="1">
            <a:spLocks noGrp="1"/>
          </p:cNvSpPr>
          <p:nvPr>
            <p:ph type="subTitle" idx="9"/>
          </p:nvPr>
        </p:nvSpPr>
        <p:spPr>
          <a:xfrm>
            <a:off x="6237327"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7" name="Google Shape;687;p20"/>
          <p:cNvSpPr txBox="1">
            <a:spLocks noGrp="1"/>
          </p:cNvSpPr>
          <p:nvPr>
            <p:ph type="subTitle" idx="13"/>
          </p:nvPr>
        </p:nvSpPr>
        <p:spPr>
          <a:xfrm>
            <a:off x="6237326"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8" name="Google Shape;688;p20"/>
          <p:cNvSpPr txBox="1">
            <a:spLocks noGrp="1"/>
          </p:cNvSpPr>
          <p:nvPr>
            <p:ph type="subTitle" idx="14"/>
          </p:nvPr>
        </p:nvSpPr>
        <p:spPr>
          <a:xfrm>
            <a:off x="3648814" y="2895625"/>
            <a:ext cx="18288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689" name="Google Shape;689;p20"/>
          <p:cNvSpPr txBox="1">
            <a:spLocks noGrp="1"/>
          </p:cNvSpPr>
          <p:nvPr>
            <p:ph type="subTitle" idx="15"/>
          </p:nvPr>
        </p:nvSpPr>
        <p:spPr>
          <a:xfrm>
            <a:off x="3657600" y="3330151"/>
            <a:ext cx="1828800" cy="83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690" name="Google Shape;690;p2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691"/>
        <p:cNvGrpSpPr/>
        <p:nvPr/>
      </p:nvGrpSpPr>
      <p:grpSpPr>
        <a:xfrm>
          <a:off x="0" y="0"/>
          <a:ext cx="0" cy="0"/>
          <a:chOff x="0" y="0"/>
          <a:chExt cx="0" cy="0"/>
        </a:xfrm>
      </p:grpSpPr>
      <p:pic>
        <p:nvPicPr>
          <p:cNvPr id="692" name="Google Shape;692;p2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693" name="Google Shape;693;p21"/>
          <p:cNvGrpSpPr/>
          <p:nvPr/>
        </p:nvGrpSpPr>
        <p:grpSpPr>
          <a:xfrm flipH="1">
            <a:off x="-905250" y="-519837"/>
            <a:ext cx="10271125" cy="6412313"/>
            <a:chOff x="-371850" y="-443637"/>
            <a:chExt cx="10271125" cy="6412313"/>
          </a:xfrm>
        </p:grpSpPr>
        <p:pic>
          <p:nvPicPr>
            <p:cNvPr id="694" name="Google Shape;694;p2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695" name="Google Shape;695;p2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696" name="Google Shape;696;p2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697" name="Google Shape;697;p21"/>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698" name="Google Shape;698;p2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699" name="Google Shape;699;p21"/>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700" name="Google Shape;700;p2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701" name="Google Shape;701;p2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702" name="Google Shape;702;p2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703" name="Google Shape;703;p2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704" name="Google Shape;704;p21"/>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705" name="Google Shape;705;p2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706" name="Google Shape;706;p2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707" name="Google Shape;707;p2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708" name="Google Shape;708;p2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709" name="Google Shape;709;p2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710" name="Google Shape;710;p21"/>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711" name="Google Shape;711;p21"/>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712" name="Google Shape;712;p21"/>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713" name="Google Shape;713;p2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714" name="Google Shape;714;p21"/>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715" name="Google Shape;715;p2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716" name="Google Shape;716;p21"/>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717" name="Google Shape;717;p2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718" name="Google Shape;718;p2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19" name="Google Shape;719;p2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20" name="Google Shape;720;p2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1" name="Google Shape;721;p2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22" name="Google Shape;722;p2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1"/>
          <p:cNvSpPr txBox="1">
            <a:spLocks noGrp="1"/>
          </p:cNvSpPr>
          <p:nvPr>
            <p:ph type="title"/>
          </p:nvPr>
        </p:nvSpPr>
        <p:spPr>
          <a:xfrm>
            <a:off x="704104" y="548450"/>
            <a:ext cx="77268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24" name="Google Shape;724;p21"/>
          <p:cNvSpPr txBox="1">
            <a:spLocks noGrp="1"/>
          </p:cNvSpPr>
          <p:nvPr>
            <p:ph type="body" idx="1"/>
          </p:nvPr>
        </p:nvSpPr>
        <p:spPr>
          <a:xfrm>
            <a:off x="1761000" y="2169925"/>
            <a:ext cx="5622000" cy="19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2"/>
              </a:buClr>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cxnSp>
        <p:nvCxnSpPr>
          <p:cNvPr id="725" name="Google Shape;725;p2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_2">
    <p:spTree>
      <p:nvGrpSpPr>
        <p:cNvPr id="1" name="Shape 761"/>
        <p:cNvGrpSpPr/>
        <p:nvPr/>
      </p:nvGrpSpPr>
      <p:grpSpPr>
        <a:xfrm>
          <a:off x="0" y="0"/>
          <a:ext cx="0" cy="0"/>
          <a:chOff x="0" y="0"/>
          <a:chExt cx="0" cy="0"/>
        </a:xfrm>
      </p:grpSpPr>
      <p:pic>
        <p:nvPicPr>
          <p:cNvPr id="762" name="Google Shape;762;p2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763" name="Google Shape;763;p23"/>
          <p:cNvGrpSpPr/>
          <p:nvPr/>
        </p:nvGrpSpPr>
        <p:grpSpPr>
          <a:xfrm>
            <a:off x="-548281" y="-498187"/>
            <a:ext cx="10353927" cy="6412313"/>
            <a:chOff x="-521246" y="-443637"/>
            <a:chExt cx="10353927" cy="6412313"/>
          </a:xfrm>
        </p:grpSpPr>
        <p:pic>
          <p:nvPicPr>
            <p:cNvPr id="764" name="Google Shape;764;p2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765" name="Google Shape;765;p2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766" name="Google Shape;766;p2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767" name="Google Shape;767;p2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768" name="Google Shape;768;p2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769" name="Google Shape;769;p2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770" name="Google Shape;770;p2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771" name="Google Shape;771;p2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772" name="Google Shape;772;p2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773" name="Google Shape;773;p2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774" name="Google Shape;774;p2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775" name="Google Shape;775;p2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776" name="Google Shape;776;p2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777" name="Google Shape;777;p2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778" name="Google Shape;778;p2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779" name="Google Shape;779;p2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780" name="Google Shape;780;p2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781" name="Google Shape;781;p2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782" name="Google Shape;782;p2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783" name="Google Shape;783;p2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784" name="Google Shape;784;p2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785" name="Google Shape;785;p2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786" name="Google Shape;786;p2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787" name="Google Shape;787;p2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788" name="Google Shape;788;p2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89" name="Google Shape;789;p2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90" name="Google Shape;790;p2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91" name="Google Shape;791;p2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92" name="Google Shape;792;p2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23"/>
          <p:cNvSpPr txBox="1">
            <a:spLocks noGrp="1"/>
          </p:cNvSpPr>
          <p:nvPr>
            <p:ph type="title"/>
          </p:nvPr>
        </p:nvSpPr>
        <p:spPr>
          <a:xfrm>
            <a:off x="805600" y="1234588"/>
            <a:ext cx="2418900" cy="122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94" name="Google Shape;794;p23"/>
          <p:cNvSpPr txBox="1">
            <a:spLocks noGrp="1"/>
          </p:cNvSpPr>
          <p:nvPr>
            <p:ph type="subTitle" idx="1"/>
          </p:nvPr>
        </p:nvSpPr>
        <p:spPr>
          <a:xfrm>
            <a:off x="805600" y="2397813"/>
            <a:ext cx="2412300" cy="15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795" name="Google Shape;795;p2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936"/>
        <p:cNvGrpSpPr/>
        <p:nvPr/>
      </p:nvGrpSpPr>
      <p:grpSpPr>
        <a:xfrm>
          <a:off x="0" y="0"/>
          <a:ext cx="0" cy="0"/>
          <a:chOff x="0" y="0"/>
          <a:chExt cx="0" cy="0"/>
        </a:xfrm>
      </p:grpSpPr>
      <p:pic>
        <p:nvPicPr>
          <p:cNvPr id="937" name="Google Shape;937;p28"/>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938" name="Google Shape;938;p28"/>
          <p:cNvGrpSpPr/>
          <p:nvPr/>
        </p:nvGrpSpPr>
        <p:grpSpPr>
          <a:xfrm flipH="1">
            <a:off x="-649381" y="-504393"/>
            <a:ext cx="10280731" cy="6471920"/>
            <a:chOff x="-371850" y="-503243"/>
            <a:chExt cx="10280731" cy="6471920"/>
          </a:xfrm>
        </p:grpSpPr>
        <p:pic>
          <p:nvPicPr>
            <p:cNvPr id="939" name="Google Shape;939;p28"/>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940" name="Google Shape;940;p28"/>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941" name="Google Shape;941;p28"/>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942" name="Google Shape;942;p28"/>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943" name="Google Shape;943;p28"/>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944" name="Google Shape;944;p28"/>
            <p:cNvPicPr preferRelativeResize="0"/>
            <p:nvPr/>
          </p:nvPicPr>
          <p:blipFill>
            <a:blip r:embed="rId8">
              <a:alphaModFix amt="20000"/>
            </a:blip>
            <a:stretch>
              <a:fillRect/>
            </a:stretch>
          </p:blipFill>
          <p:spPr>
            <a:xfrm>
              <a:off x="2232662" y="4457075"/>
              <a:ext cx="769600" cy="769600"/>
            </a:xfrm>
            <a:prstGeom prst="rect">
              <a:avLst/>
            </a:prstGeom>
            <a:noFill/>
            <a:ln>
              <a:noFill/>
            </a:ln>
          </p:spPr>
        </p:pic>
        <p:pic>
          <p:nvPicPr>
            <p:cNvPr id="945" name="Google Shape;945;p28"/>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946" name="Google Shape;946;p28"/>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947" name="Google Shape;947;p28"/>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948" name="Google Shape;948;p28"/>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949" name="Google Shape;949;p28"/>
            <p:cNvPicPr preferRelativeResize="0"/>
            <p:nvPr/>
          </p:nvPicPr>
          <p:blipFill>
            <a:blip r:embed="rId7">
              <a:alphaModFix amt="20000"/>
            </a:blip>
            <a:stretch>
              <a:fillRect/>
            </a:stretch>
          </p:blipFill>
          <p:spPr>
            <a:xfrm rot="6300008">
              <a:off x="1598575" y="4692099"/>
              <a:ext cx="290448" cy="290151"/>
            </a:xfrm>
            <a:prstGeom prst="rect">
              <a:avLst/>
            </a:prstGeom>
            <a:noFill/>
            <a:ln>
              <a:noFill/>
            </a:ln>
          </p:spPr>
        </p:pic>
        <p:pic>
          <p:nvPicPr>
            <p:cNvPr id="950" name="Google Shape;950;p28"/>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951" name="Google Shape;951;p28"/>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952" name="Google Shape;952;p28"/>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953" name="Google Shape;953;p28"/>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954" name="Google Shape;954;p28"/>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955" name="Google Shape;955;p28"/>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956" name="Google Shape;956;p28"/>
            <p:cNvPicPr preferRelativeResize="0"/>
            <p:nvPr/>
          </p:nvPicPr>
          <p:blipFill>
            <a:blip r:embed="rId6">
              <a:alphaModFix amt="20000"/>
            </a:blip>
            <a:stretch>
              <a:fillRect/>
            </a:stretch>
          </p:blipFill>
          <p:spPr>
            <a:xfrm rot="7310236" flipH="1">
              <a:off x="3303648" y="4170046"/>
              <a:ext cx="1181856" cy="1181856"/>
            </a:xfrm>
            <a:prstGeom prst="rect">
              <a:avLst/>
            </a:prstGeom>
            <a:noFill/>
            <a:ln>
              <a:noFill/>
            </a:ln>
          </p:spPr>
        </p:pic>
        <p:pic>
          <p:nvPicPr>
            <p:cNvPr id="957" name="Google Shape;957;p28"/>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958" name="Google Shape;958;p28"/>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959" name="Google Shape;959;p28"/>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960" name="Google Shape;960;p28"/>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961" name="Google Shape;961;p28"/>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962" name="Google Shape;962;p28"/>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963" name="Google Shape;963;p28"/>
            <p:cNvPicPr preferRelativeResize="0"/>
            <p:nvPr/>
          </p:nvPicPr>
          <p:blipFill>
            <a:blip r:embed="rId5">
              <a:alphaModFix amt="20000"/>
            </a:blip>
            <a:stretch>
              <a:fillRect/>
            </a:stretch>
          </p:blipFill>
          <p:spPr>
            <a:xfrm rot="-6740486">
              <a:off x="8391578" y="-301974"/>
              <a:ext cx="1316998" cy="1315750"/>
            </a:xfrm>
            <a:prstGeom prst="rect">
              <a:avLst/>
            </a:prstGeom>
            <a:noFill/>
            <a:ln>
              <a:noFill/>
            </a:ln>
          </p:spPr>
        </p:pic>
        <p:pic>
          <p:nvPicPr>
            <p:cNvPr id="964" name="Google Shape;964;p28"/>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965" name="Google Shape;965;p28"/>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966" name="Google Shape;966;p28"/>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967" name="Google Shape;967;p28"/>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28"/>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969" name="Google Shape;969;p28"/>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006"/>
        <p:cNvGrpSpPr/>
        <p:nvPr/>
      </p:nvGrpSpPr>
      <p:grpSpPr>
        <a:xfrm>
          <a:off x="0" y="0"/>
          <a:ext cx="0" cy="0"/>
          <a:chOff x="0" y="0"/>
          <a:chExt cx="0" cy="0"/>
        </a:xfrm>
      </p:grpSpPr>
      <p:pic>
        <p:nvPicPr>
          <p:cNvPr id="1007" name="Google Shape;1007;p3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08" name="Google Shape;1008;p30"/>
          <p:cNvGrpSpPr/>
          <p:nvPr/>
        </p:nvGrpSpPr>
        <p:grpSpPr>
          <a:xfrm>
            <a:off x="-548281" y="-498187"/>
            <a:ext cx="10353927" cy="6412313"/>
            <a:chOff x="-521246" y="-443637"/>
            <a:chExt cx="10353927" cy="6412313"/>
          </a:xfrm>
        </p:grpSpPr>
        <p:pic>
          <p:nvPicPr>
            <p:cNvPr id="1009" name="Google Shape;1009;p3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10" name="Google Shape;1010;p3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11" name="Google Shape;1011;p3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12" name="Google Shape;1012;p30"/>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13" name="Google Shape;1013;p3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14" name="Google Shape;1014;p30"/>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15" name="Google Shape;1015;p3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16" name="Google Shape;1016;p3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17" name="Google Shape;1017;p3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18" name="Google Shape;1018;p3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19" name="Google Shape;1019;p30"/>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20" name="Google Shape;1020;p3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21" name="Google Shape;1021;p3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22" name="Google Shape;1022;p3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23" name="Google Shape;1023;p3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24" name="Google Shape;1024;p3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25" name="Google Shape;1025;p30"/>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26" name="Google Shape;1026;p30"/>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27" name="Google Shape;1027;p30"/>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28" name="Google Shape;1028;p3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29" name="Google Shape;1029;p30"/>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30" name="Google Shape;1030;p3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31" name="Google Shape;1031;p30"/>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32" name="Google Shape;1032;p3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33" name="Google Shape;1033;p3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34" name="Google Shape;1034;p3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35" name="Google Shape;1035;p3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36" name="Google Shape;1036;p3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37" name="Google Shape;1037;p30"/>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38" name="Google Shape;1038;p3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39" name="Google Shape;1039;p30"/>
          <p:cNvPicPr preferRelativeResize="0"/>
          <p:nvPr/>
        </p:nvPicPr>
        <p:blipFill rotWithShape="1">
          <a:blip r:embed="rId9">
            <a:alphaModFix/>
          </a:blip>
          <a:srcRect l="7289" t="58841" r="9307" b="3495"/>
          <a:stretch/>
        </p:blipFill>
        <p:spPr>
          <a:xfrm>
            <a:off x="2024791" y="0"/>
            <a:ext cx="4979021" cy="1498599"/>
          </a:xfrm>
          <a:prstGeom prst="rect">
            <a:avLst/>
          </a:prstGeom>
          <a:noFill/>
          <a:ln>
            <a:noFill/>
          </a:ln>
        </p:spPr>
      </p:pic>
      <p:pic>
        <p:nvPicPr>
          <p:cNvPr id="1040" name="Google Shape;1040;p30"/>
          <p:cNvPicPr preferRelativeResize="0"/>
          <p:nvPr/>
        </p:nvPicPr>
        <p:blipFill>
          <a:blip r:embed="rId10">
            <a:alphaModFix/>
          </a:blip>
          <a:stretch>
            <a:fillRect/>
          </a:stretch>
        </p:blipFill>
        <p:spPr>
          <a:xfrm>
            <a:off x="-321225" y="3427175"/>
            <a:ext cx="1882550" cy="1851551"/>
          </a:xfrm>
          <a:prstGeom prst="rect">
            <a:avLst/>
          </a:prstGeom>
          <a:noFill/>
          <a:ln>
            <a:noFill/>
          </a:ln>
        </p:spPr>
      </p:pic>
      <p:pic>
        <p:nvPicPr>
          <p:cNvPr id="1041" name="Google Shape;1041;p30"/>
          <p:cNvPicPr preferRelativeResize="0"/>
          <p:nvPr/>
        </p:nvPicPr>
        <p:blipFill>
          <a:blip r:embed="rId10">
            <a:alphaModFix/>
          </a:blip>
          <a:stretch>
            <a:fillRect/>
          </a:stretch>
        </p:blipFill>
        <p:spPr>
          <a:xfrm rot="5400000">
            <a:off x="7886800" y="548451"/>
            <a:ext cx="1087950" cy="1070049"/>
          </a:xfrm>
          <a:prstGeom prst="rect">
            <a:avLst/>
          </a:prstGeom>
          <a:noFill/>
          <a:ln>
            <a:noFill/>
          </a:ln>
        </p:spPr>
      </p:pic>
      <p:pic>
        <p:nvPicPr>
          <p:cNvPr id="1042" name="Google Shape;1042;p30"/>
          <p:cNvPicPr preferRelativeResize="0"/>
          <p:nvPr/>
        </p:nvPicPr>
        <p:blipFill>
          <a:blip r:embed="rId11">
            <a:alphaModFix/>
          </a:blip>
          <a:stretch>
            <a:fillRect/>
          </a:stretch>
        </p:blipFill>
        <p:spPr>
          <a:xfrm rot="-1632508">
            <a:off x="835875" y="444275"/>
            <a:ext cx="966450" cy="9521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043"/>
        <p:cNvGrpSpPr/>
        <p:nvPr/>
      </p:nvGrpSpPr>
      <p:grpSpPr>
        <a:xfrm>
          <a:off x="0" y="0"/>
          <a:ext cx="0" cy="0"/>
          <a:chOff x="0" y="0"/>
          <a:chExt cx="0" cy="0"/>
        </a:xfrm>
      </p:grpSpPr>
      <p:pic>
        <p:nvPicPr>
          <p:cNvPr id="1044" name="Google Shape;1044;p3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45" name="Google Shape;1045;p31"/>
          <p:cNvGrpSpPr/>
          <p:nvPr/>
        </p:nvGrpSpPr>
        <p:grpSpPr>
          <a:xfrm>
            <a:off x="-548281" y="-498187"/>
            <a:ext cx="10353927" cy="6412313"/>
            <a:chOff x="-521246" y="-443637"/>
            <a:chExt cx="10353927" cy="6412313"/>
          </a:xfrm>
        </p:grpSpPr>
        <p:pic>
          <p:nvPicPr>
            <p:cNvPr id="1046" name="Google Shape;1046;p3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47" name="Google Shape;1047;p3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48" name="Google Shape;1048;p3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49" name="Google Shape;1049;p31"/>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50" name="Google Shape;1050;p3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51" name="Google Shape;1051;p31"/>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52" name="Google Shape;1052;p3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53" name="Google Shape;1053;p3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54" name="Google Shape;1054;p3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55" name="Google Shape;1055;p3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56" name="Google Shape;1056;p31"/>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57" name="Google Shape;1057;p3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58" name="Google Shape;1058;p3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59" name="Google Shape;1059;p3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60" name="Google Shape;1060;p3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61" name="Google Shape;1061;p3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62" name="Google Shape;1062;p31"/>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63" name="Google Shape;1063;p31"/>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64" name="Google Shape;1064;p31"/>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65" name="Google Shape;1065;p3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66" name="Google Shape;1066;p31"/>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67" name="Google Shape;1067;p3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68" name="Google Shape;1068;p31"/>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69" name="Google Shape;1069;p3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70" name="Google Shape;1070;p3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71" name="Google Shape;1071;p3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72" name="Google Shape;1072;p3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3" name="Google Shape;1073;p3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74" name="Google Shape;1074;p3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75" name="Google Shape;1075;p3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76" name="Google Shape;1076;p31"/>
          <p:cNvPicPr preferRelativeResize="0"/>
          <p:nvPr/>
        </p:nvPicPr>
        <p:blipFill>
          <a:blip r:embed="rId9">
            <a:alphaModFix/>
          </a:blip>
          <a:stretch>
            <a:fillRect/>
          </a:stretch>
        </p:blipFill>
        <p:spPr>
          <a:xfrm>
            <a:off x="-346800" y="3112150"/>
            <a:ext cx="2408500" cy="2372750"/>
          </a:xfrm>
          <a:prstGeom prst="rect">
            <a:avLst/>
          </a:prstGeom>
          <a:noFill/>
          <a:ln>
            <a:noFill/>
          </a:ln>
        </p:spPr>
      </p:pic>
      <p:pic>
        <p:nvPicPr>
          <p:cNvPr id="1077" name="Google Shape;1077;p31"/>
          <p:cNvPicPr preferRelativeResize="0"/>
          <p:nvPr/>
        </p:nvPicPr>
        <p:blipFill>
          <a:blip r:embed="rId10">
            <a:alphaModFix/>
          </a:blip>
          <a:stretch>
            <a:fillRect/>
          </a:stretch>
        </p:blipFill>
        <p:spPr>
          <a:xfrm>
            <a:off x="5744227" y="-1247200"/>
            <a:ext cx="2789997" cy="2748551"/>
          </a:xfrm>
          <a:prstGeom prst="rect">
            <a:avLst/>
          </a:prstGeom>
          <a:noFill/>
          <a:ln>
            <a:noFill/>
          </a:ln>
        </p:spPr>
      </p:pic>
      <p:pic>
        <p:nvPicPr>
          <p:cNvPr id="1078" name="Google Shape;1078;p31"/>
          <p:cNvPicPr preferRelativeResize="0"/>
          <p:nvPr/>
        </p:nvPicPr>
        <p:blipFill>
          <a:blip r:embed="rId11">
            <a:alphaModFix/>
          </a:blip>
          <a:stretch>
            <a:fillRect/>
          </a:stretch>
        </p:blipFill>
        <p:spPr>
          <a:xfrm rot="1537345">
            <a:off x="7395125" y="3666325"/>
            <a:ext cx="1009701" cy="994701"/>
          </a:xfrm>
          <a:prstGeom prst="rect">
            <a:avLst/>
          </a:prstGeom>
          <a:noFill/>
          <a:ln>
            <a:noFill/>
          </a:ln>
        </p:spPr>
      </p:pic>
      <p:pic>
        <p:nvPicPr>
          <p:cNvPr id="1079" name="Google Shape;1079;p31"/>
          <p:cNvPicPr preferRelativeResize="0"/>
          <p:nvPr/>
        </p:nvPicPr>
        <p:blipFill>
          <a:blip r:embed="rId12">
            <a:alphaModFix/>
          </a:blip>
          <a:stretch>
            <a:fillRect/>
          </a:stretch>
        </p:blipFill>
        <p:spPr>
          <a:xfrm>
            <a:off x="-124250" y="462148"/>
            <a:ext cx="1328800" cy="13069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 name="Google Shape;44;p3"/>
          <p:cNvGrpSpPr/>
          <p:nvPr/>
        </p:nvGrpSpPr>
        <p:grpSpPr>
          <a:xfrm rot="10800000" flipH="1">
            <a:off x="-371850" y="-1129437"/>
            <a:ext cx="10271125" cy="6412313"/>
            <a:chOff x="-371850" y="-443637"/>
            <a:chExt cx="10271125" cy="6412313"/>
          </a:xfrm>
        </p:grpSpPr>
        <p:pic>
          <p:nvPicPr>
            <p:cNvPr id="45" name="Google Shape;45;p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6" name="Google Shape;46;p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7" name="Google Shape;47;p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 name="Google Shape;48;p3"/>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9" name="Google Shape;49;p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0" name="Google Shape;50;p3"/>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1" name="Google Shape;51;p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2" name="Google Shape;52;p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 name="Google Shape;53;p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4" name="Google Shape;54;p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5" name="Google Shape;55;p3"/>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6" name="Google Shape;56;p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 name="Google Shape;57;p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8" name="Google Shape;58;p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9" name="Google Shape;59;p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0" name="Google Shape;60;p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1" name="Google Shape;61;p3"/>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2" name="Google Shape;62;p3"/>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3" name="Google Shape;63;p3"/>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4" name="Google Shape;64;p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5" name="Google Shape;65;p3"/>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 name="Google Shape;66;p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 name="Google Shape;67;p3"/>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8" name="Google Shape;68;p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9" name="Google Shape;69;p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0" name="Google Shape;70;p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1" name="Google Shape;71;p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 name="Google Shape;72;p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3" name="Google Shape;73;p3"/>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txBox="1">
            <a:spLocks noGrp="1"/>
          </p:cNvSpPr>
          <p:nvPr>
            <p:ph type="title"/>
          </p:nvPr>
        </p:nvSpPr>
        <p:spPr>
          <a:xfrm>
            <a:off x="713225" y="2370150"/>
            <a:ext cx="5153700" cy="956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713225" y="539500"/>
            <a:ext cx="1628100" cy="1422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9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3"/>
          <p:cNvSpPr txBox="1">
            <a:spLocks noGrp="1"/>
          </p:cNvSpPr>
          <p:nvPr>
            <p:ph type="subTitle" idx="1"/>
          </p:nvPr>
        </p:nvSpPr>
        <p:spPr>
          <a:xfrm>
            <a:off x="713225" y="3480800"/>
            <a:ext cx="3215400" cy="683700"/>
          </a:xfrm>
          <a:prstGeom prst="rect">
            <a:avLst/>
          </a:prstGeom>
          <a:solidFill>
            <a:schemeClr val="dk1"/>
          </a:solidFill>
        </p:spPr>
        <p:txBody>
          <a:bodyPr spcFirstLastPara="1" wrap="square" lIns="91425" tIns="91425" rIns="91425" bIns="91425" anchor="t"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0"/>
        <p:cNvGrpSpPr/>
        <p:nvPr/>
      </p:nvGrpSpPr>
      <p:grpSpPr>
        <a:xfrm>
          <a:off x="0" y="0"/>
          <a:ext cx="0" cy="0"/>
          <a:chOff x="0" y="0"/>
          <a:chExt cx="0" cy="0"/>
        </a:xfrm>
      </p:grpSpPr>
      <p:pic>
        <p:nvPicPr>
          <p:cNvPr id="151" name="Google Shape;151;p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52" name="Google Shape;152;p6"/>
          <p:cNvGrpSpPr/>
          <p:nvPr/>
        </p:nvGrpSpPr>
        <p:grpSpPr>
          <a:xfrm>
            <a:off x="-371850" y="-443637"/>
            <a:ext cx="10271125" cy="6412313"/>
            <a:chOff x="-371850" y="-443637"/>
            <a:chExt cx="10271125" cy="6412313"/>
          </a:xfrm>
        </p:grpSpPr>
        <p:pic>
          <p:nvPicPr>
            <p:cNvPr id="153" name="Google Shape;153;p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54" name="Google Shape;154;p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55" name="Google Shape;155;p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56" name="Google Shape;156;p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7" name="Google Shape;157;p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58" name="Google Shape;158;p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59" name="Google Shape;159;p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60" name="Google Shape;160;p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61" name="Google Shape;161;p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62" name="Google Shape;162;p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63" name="Google Shape;163;p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64" name="Google Shape;164;p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65" name="Google Shape;165;p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66" name="Google Shape;166;p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67" name="Google Shape;167;p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68" name="Google Shape;168;p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69" name="Google Shape;169;p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70" name="Google Shape;170;p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71" name="Google Shape;171;p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72" name="Google Shape;172;p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73" name="Google Shape;173;p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74" name="Google Shape;174;p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75" name="Google Shape;175;p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76" name="Google Shape;176;p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77" name="Google Shape;177;p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78" name="Google Shape;178;p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79" name="Google Shape;179;p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80" name="Google Shape;180;p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81" name="Google Shape;181;p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6"/>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cxnSp>
        <p:nvCxnSpPr>
          <p:cNvPr id="183" name="Google Shape;183;p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86" name="Google Shape;186;p7"/>
          <p:cNvGrpSpPr/>
          <p:nvPr/>
        </p:nvGrpSpPr>
        <p:grpSpPr>
          <a:xfrm flipH="1">
            <a:off x="-752850" y="-519837"/>
            <a:ext cx="10271125" cy="6412313"/>
            <a:chOff x="-371850" y="-443637"/>
            <a:chExt cx="10271125" cy="6412313"/>
          </a:xfrm>
        </p:grpSpPr>
        <p:pic>
          <p:nvPicPr>
            <p:cNvPr id="187" name="Google Shape;187;p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88" name="Google Shape;188;p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89" name="Google Shape;189;p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90" name="Google Shape;190;p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91" name="Google Shape;191;p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92" name="Google Shape;192;p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93" name="Google Shape;193;p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94" name="Google Shape;194;p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5" name="Google Shape;195;p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96" name="Google Shape;196;p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97" name="Google Shape;197;p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98" name="Google Shape;198;p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99" name="Google Shape;199;p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00" name="Google Shape;200;p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01" name="Google Shape;201;p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02" name="Google Shape;202;p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03" name="Google Shape;203;p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04" name="Google Shape;204;p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05" name="Google Shape;205;p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206" name="Google Shape;206;p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207" name="Google Shape;207;p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208" name="Google Shape;208;p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209" name="Google Shape;209;p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210" name="Google Shape;210;p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211" name="Google Shape;211;p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212" name="Google Shape;212;p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213" name="Google Shape;213;p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214" name="Google Shape;214;p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215" name="Google Shape;215;p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7"/>
          <p:cNvSpPr txBox="1">
            <a:spLocks noGrp="1"/>
          </p:cNvSpPr>
          <p:nvPr>
            <p:ph type="title"/>
          </p:nvPr>
        </p:nvSpPr>
        <p:spPr>
          <a:xfrm>
            <a:off x="865625" y="733200"/>
            <a:ext cx="4459800" cy="12573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7" name="Google Shape;217;p7"/>
          <p:cNvSpPr txBox="1">
            <a:spLocks noGrp="1"/>
          </p:cNvSpPr>
          <p:nvPr>
            <p:ph type="body" idx="1"/>
          </p:nvPr>
        </p:nvSpPr>
        <p:spPr>
          <a:xfrm>
            <a:off x="865625" y="1990500"/>
            <a:ext cx="4459800" cy="2164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18" name="Google Shape;218;p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pic>
        <p:nvPicPr>
          <p:cNvPr id="260" name="Google Shape;260;p9"/>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61" name="Google Shape;261;p9"/>
          <p:cNvGrpSpPr/>
          <p:nvPr/>
        </p:nvGrpSpPr>
        <p:grpSpPr>
          <a:xfrm rot="10800000" flipH="1">
            <a:off x="-241100" y="-356137"/>
            <a:ext cx="10204531" cy="6412302"/>
            <a:chOff x="-371850" y="-900837"/>
            <a:chExt cx="10204531" cy="6412302"/>
          </a:xfrm>
        </p:grpSpPr>
        <p:pic>
          <p:nvPicPr>
            <p:cNvPr id="262" name="Google Shape;262;p9"/>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63" name="Google Shape;263;p9"/>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64" name="Google Shape;264;p9"/>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65" name="Google Shape;265;p9"/>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66" name="Google Shape;266;p9"/>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67" name="Google Shape;267;p9"/>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68" name="Google Shape;268;p9"/>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69" name="Google Shape;269;p9"/>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70" name="Google Shape;270;p9"/>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71" name="Google Shape;271;p9"/>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72" name="Google Shape;272;p9"/>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73" name="Google Shape;273;p9"/>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74" name="Google Shape;274;p9"/>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75" name="Google Shape;275;p9"/>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76" name="Google Shape;276;p9"/>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77" name="Google Shape;277;p9"/>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78" name="Google Shape;278;p9"/>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79" name="Google Shape;279;p9"/>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80" name="Google Shape;280;p9"/>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81" name="Google Shape;281;p9"/>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82" name="Google Shape;282;p9"/>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83" name="Google Shape;283;p9"/>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84" name="Google Shape;284;p9"/>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85" name="Google Shape;285;p9"/>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86" name="Google Shape;286;p9"/>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87" name="Google Shape;287;p9"/>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88" name="Google Shape;288;p9"/>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89" name="Google Shape;289;p9"/>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90" name="Google Shape;290;p9"/>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91" name="Google Shape;291;p9"/>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92" name="Google Shape;292;p9"/>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93" name="Google Shape;293;p9"/>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94" name="Google Shape;294;p9"/>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95" name="Google Shape;295;p9"/>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7" name="Google Shape;297;p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9"/>
        <p:cNvGrpSpPr/>
        <p:nvPr/>
      </p:nvGrpSpPr>
      <p:grpSpPr>
        <a:xfrm>
          <a:off x="0" y="0"/>
          <a:ext cx="0" cy="0"/>
          <a:chOff x="0" y="0"/>
          <a:chExt cx="0" cy="0"/>
        </a:xfrm>
      </p:grpSpPr>
      <p:pic>
        <p:nvPicPr>
          <p:cNvPr id="320" name="Google Shape;320;p1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21" name="Google Shape;321;p11"/>
          <p:cNvGrpSpPr/>
          <p:nvPr/>
        </p:nvGrpSpPr>
        <p:grpSpPr>
          <a:xfrm>
            <a:off x="-371850" y="-900837"/>
            <a:ext cx="10204531" cy="6412302"/>
            <a:chOff x="-371850" y="-900837"/>
            <a:chExt cx="10204531" cy="6412302"/>
          </a:xfrm>
        </p:grpSpPr>
        <p:pic>
          <p:nvPicPr>
            <p:cNvPr id="322" name="Google Shape;322;p11"/>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323" name="Google Shape;323;p11"/>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324" name="Google Shape;324;p11"/>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325" name="Google Shape;325;p11"/>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326" name="Google Shape;326;p11"/>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327" name="Google Shape;327;p11"/>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328" name="Google Shape;328;p11"/>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329" name="Google Shape;329;p11"/>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330" name="Google Shape;330;p11"/>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331" name="Google Shape;331;p11"/>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332" name="Google Shape;332;p11"/>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333" name="Google Shape;333;p11"/>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334" name="Google Shape;334;p11"/>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335" name="Google Shape;335;p11"/>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336" name="Google Shape;336;p11"/>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337" name="Google Shape;337;p11"/>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338" name="Google Shape;338;p11"/>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339" name="Google Shape;339;p11"/>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340" name="Google Shape;340;p11"/>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341" name="Google Shape;341;p11"/>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342" name="Google Shape;342;p11"/>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343" name="Google Shape;343;p11"/>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344" name="Google Shape;344;p11"/>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345" name="Google Shape;345;p11"/>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346" name="Google Shape;346;p11"/>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347" name="Google Shape;347;p11"/>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348" name="Google Shape;348;p11"/>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349" name="Google Shape;349;p11"/>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350" name="Google Shape;350;p11"/>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351" name="Google Shape;351;p11"/>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352" name="Google Shape;352;p11"/>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353" name="Google Shape;353;p11"/>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354" name="Google Shape;354;p11"/>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355" name="Google Shape;355;p11"/>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1"/>
          <p:cNvSpPr txBox="1">
            <a:spLocks noGrp="1"/>
          </p:cNvSpPr>
          <p:nvPr>
            <p:ph type="title" hasCustomPrompt="1"/>
          </p:nvPr>
        </p:nvSpPr>
        <p:spPr>
          <a:xfrm>
            <a:off x="1965200" y="1124400"/>
            <a:ext cx="52137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57" name="Google Shape;357;p11"/>
          <p:cNvSpPr txBox="1">
            <a:spLocks noGrp="1"/>
          </p:cNvSpPr>
          <p:nvPr>
            <p:ph type="subTitle" idx="1"/>
          </p:nvPr>
        </p:nvSpPr>
        <p:spPr>
          <a:xfrm>
            <a:off x="2522400" y="3087900"/>
            <a:ext cx="4126200" cy="708000"/>
          </a:xfrm>
          <a:prstGeom prst="rect">
            <a:avLst/>
          </a:prstGeom>
          <a:solidFill>
            <a:schemeClr val="dk1"/>
          </a:solidFill>
        </p:spPr>
        <p:txBody>
          <a:bodyPr spcFirstLastPara="1" wrap="square" lIns="91425" tIns="91425" rIns="91425" bIns="91425" anchor="t" anchorCtr="0">
            <a:noAutofit/>
          </a:bodyPr>
          <a:lstStyle>
            <a:lvl1pPr lvl="0" algn="ctr">
              <a:spcBef>
                <a:spcPts val="0"/>
              </a:spcBef>
              <a:spcAft>
                <a:spcPts val="0"/>
              </a:spcAft>
              <a:buClr>
                <a:schemeClr val="lt1"/>
              </a:buClr>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8" name="Google Shape;358;p11"/>
          <p:cNvPicPr preferRelativeResize="0"/>
          <p:nvPr/>
        </p:nvPicPr>
        <p:blipFill>
          <a:blip r:embed="rId9">
            <a:alphaModFix/>
          </a:blip>
          <a:stretch>
            <a:fillRect/>
          </a:stretch>
        </p:blipFill>
        <p:spPr>
          <a:xfrm rot="10800000">
            <a:off x="-3829451" y="2506251"/>
            <a:ext cx="6563876" cy="4374849"/>
          </a:xfrm>
          <a:prstGeom prst="rect">
            <a:avLst/>
          </a:prstGeom>
          <a:noFill/>
          <a:ln>
            <a:noFill/>
          </a:ln>
        </p:spPr>
      </p:pic>
      <p:pic>
        <p:nvPicPr>
          <p:cNvPr id="359" name="Google Shape;359;p11"/>
          <p:cNvPicPr preferRelativeResize="0"/>
          <p:nvPr/>
        </p:nvPicPr>
        <p:blipFill rotWithShape="1">
          <a:blip r:embed="rId10">
            <a:alphaModFix/>
          </a:blip>
          <a:srcRect l="20827" t="5003" r="11439" b="5003"/>
          <a:stretch/>
        </p:blipFill>
        <p:spPr>
          <a:xfrm rot="-3015705">
            <a:off x="6951975" y="-682150"/>
            <a:ext cx="2789199" cy="20974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1"/>
        <p:cNvGrpSpPr/>
        <p:nvPr/>
      </p:nvGrpSpPr>
      <p:grpSpPr>
        <a:xfrm>
          <a:off x="0" y="0"/>
          <a:ext cx="0" cy="0"/>
          <a:chOff x="0" y="0"/>
          <a:chExt cx="0" cy="0"/>
        </a:xfrm>
      </p:grpSpPr>
      <p:pic>
        <p:nvPicPr>
          <p:cNvPr id="362" name="Google Shape;362;p1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63" name="Google Shape;363;p13"/>
          <p:cNvGrpSpPr/>
          <p:nvPr/>
        </p:nvGrpSpPr>
        <p:grpSpPr>
          <a:xfrm flipH="1">
            <a:off x="-548281" y="-421987"/>
            <a:ext cx="10353927" cy="6412313"/>
            <a:chOff x="-521246" y="-443637"/>
            <a:chExt cx="10353927" cy="6412313"/>
          </a:xfrm>
        </p:grpSpPr>
        <p:pic>
          <p:nvPicPr>
            <p:cNvPr id="364" name="Google Shape;364;p1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365" name="Google Shape;365;p1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366" name="Google Shape;366;p1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367" name="Google Shape;367;p1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368" name="Google Shape;368;p1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369" name="Google Shape;369;p1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370" name="Google Shape;370;p1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371" name="Google Shape;371;p1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372" name="Google Shape;372;p1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373" name="Google Shape;373;p1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374" name="Google Shape;374;p1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375" name="Google Shape;375;p1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376" name="Google Shape;376;p1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377" name="Google Shape;377;p1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378" name="Google Shape;378;p1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379" name="Google Shape;379;p1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380" name="Google Shape;380;p1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381" name="Google Shape;381;p1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382" name="Google Shape;382;p1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383" name="Google Shape;383;p1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84" name="Google Shape;384;p1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385" name="Google Shape;385;p1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86" name="Google Shape;386;p1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387" name="Google Shape;387;p1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88" name="Google Shape;388;p1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89" name="Google Shape;389;p1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90" name="Google Shape;390;p1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91" name="Google Shape;391;p1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2" name="Google Shape;392;p1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3"/>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394" name="Google Shape;394;p13"/>
          <p:cNvSpPr txBox="1">
            <a:spLocks noGrp="1"/>
          </p:cNvSpPr>
          <p:nvPr>
            <p:ph type="title" idx="2" hasCustomPrompt="1"/>
          </p:nvPr>
        </p:nvSpPr>
        <p:spPr>
          <a:xfrm>
            <a:off x="756656"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5" name="Google Shape;395;p13"/>
          <p:cNvSpPr txBox="1">
            <a:spLocks noGrp="1"/>
          </p:cNvSpPr>
          <p:nvPr>
            <p:ph type="subTitle" idx="1"/>
          </p:nvPr>
        </p:nvSpPr>
        <p:spPr>
          <a:xfrm>
            <a:off x="1517169" y="1532697"/>
            <a:ext cx="3011400" cy="5223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Fjalla One"/>
              <a:buNone/>
              <a:defRPr sz="2500">
                <a:latin typeface="Fjalla One"/>
                <a:ea typeface="Fjalla One"/>
                <a:cs typeface="Fjalla One"/>
                <a:sym typeface="Fjalla One"/>
              </a:defRPr>
            </a:lvl1pPr>
            <a:lvl2pPr lvl="1">
              <a:spcBef>
                <a:spcPts val="0"/>
              </a:spcBef>
              <a:spcAft>
                <a:spcPts val="0"/>
              </a:spcAft>
              <a:buSzPts val="2100"/>
              <a:buFont typeface="Fjalla One"/>
              <a:buNone/>
              <a:defRPr sz="2100">
                <a:latin typeface="Fjalla One"/>
                <a:ea typeface="Fjalla One"/>
                <a:cs typeface="Fjalla One"/>
                <a:sym typeface="Fjalla One"/>
              </a:defRPr>
            </a:lvl2pPr>
            <a:lvl3pPr lvl="2">
              <a:spcBef>
                <a:spcPts val="0"/>
              </a:spcBef>
              <a:spcAft>
                <a:spcPts val="0"/>
              </a:spcAft>
              <a:buSzPts val="2100"/>
              <a:buFont typeface="Fjalla One"/>
              <a:buNone/>
              <a:defRPr sz="2100">
                <a:latin typeface="Fjalla One"/>
                <a:ea typeface="Fjalla One"/>
                <a:cs typeface="Fjalla One"/>
                <a:sym typeface="Fjalla One"/>
              </a:defRPr>
            </a:lvl3pPr>
            <a:lvl4pPr lvl="3">
              <a:spcBef>
                <a:spcPts val="0"/>
              </a:spcBef>
              <a:spcAft>
                <a:spcPts val="0"/>
              </a:spcAft>
              <a:buSzPts val="2100"/>
              <a:buFont typeface="Fjalla One"/>
              <a:buNone/>
              <a:defRPr sz="2100">
                <a:latin typeface="Fjalla One"/>
                <a:ea typeface="Fjalla One"/>
                <a:cs typeface="Fjalla One"/>
                <a:sym typeface="Fjalla One"/>
              </a:defRPr>
            </a:lvl4pPr>
            <a:lvl5pPr lvl="4">
              <a:spcBef>
                <a:spcPts val="0"/>
              </a:spcBef>
              <a:spcAft>
                <a:spcPts val="0"/>
              </a:spcAft>
              <a:buSzPts val="2100"/>
              <a:buFont typeface="Fjalla One"/>
              <a:buNone/>
              <a:defRPr sz="2100">
                <a:latin typeface="Fjalla One"/>
                <a:ea typeface="Fjalla One"/>
                <a:cs typeface="Fjalla One"/>
                <a:sym typeface="Fjalla One"/>
              </a:defRPr>
            </a:lvl5pPr>
            <a:lvl6pPr lvl="5">
              <a:spcBef>
                <a:spcPts val="0"/>
              </a:spcBef>
              <a:spcAft>
                <a:spcPts val="0"/>
              </a:spcAft>
              <a:buSzPts val="2100"/>
              <a:buFont typeface="Fjalla One"/>
              <a:buNone/>
              <a:defRPr sz="2100">
                <a:latin typeface="Fjalla One"/>
                <a:ea typeface="Fjalla One"/>
                <a:cs typeface="Fjalla One"/>
                <a:sym typeface="Fjalla One"/>
              </a:defRPr>
            </a:lvl6pPr>
            <a:lvl7pPr lvl="6">
              <a:spcBef>
                <a:spcPts val="0"/>
              </a:spcBef>
              <a:spcAft>
                <a:spcPts val="0"/>
              </a:spcAft>
              <a:buSzPts val="2100"/>
              <a:buFont typeface="Fjalla One"/>
              <a:buNone/>
              <a:defRPr sz="2100">
                <a:latin typeface="Fjalla One"/>
                <a:ea typeface="Fjalla One"/>
                <a:cs typeface="Fjalla One"/>
                <a:sym typeface="Fjalla One"/>
              </a:defRPr>
            </a:lvl7pPr>
            <a:lvl8pPr lvl="7">
              <a:spcBef>
                <a:spcPts val="0"/>
              </a:spcBef>
              <a:spcAft>
                <a:spcPts val="0"/>
              </a:spcAft>
              <a:buSzPts val="2100"/>
              <a:buFont typeface="Fjalla One"/>
              <a:buNone/>
              <a:defRPr sz="2100">
                <a:latin typeface="Fjalla One"/>
                <a:ea typeface="Fjalla One"/>
                <a:cs typeface="Fjalla One"/>
                <a:sym typeface="Fjalla One"/>
              </a:defRPr>
            </a:lvl8pPr>
            <a:lvl9pPr lvl="8">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6" name="Google Shape;396;p13"/>
          <p:cNvSpPr txBox="1">
            <a:spLocks noGrp="1"/>
          </p:cNvSpPr>
          <p:nvPr>
            <p:ph type="subTitle" idx="3"/>
          </p:nvPr>
        </p:nvSpPr>
        <p:spPr>
          <a:xfrm>
            <a:off x="1517175"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7" name="Google Shape;397;p13"/>
          <p:cNvSpPr txBox="1">
            <a:spLocks noGrp="1"/>
          </p:cNvSpPr>
          <p:nvPr>
            <p:ph type="title" idx="4" hasCustomPrompt="1"/>
          </p:nvPr>
        </p:nvSpPr>
        <p:spPr>
          <a:xfrm>
            <a:off x="4615433"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8" name="Google Shape;398;p13"/>
          <p:cNvSpPr txBox="1">
            <a:spLocks noGrp="1"/>
          </p:cNvSpPr>
          <p:nvPr>
            <p:ph type="subTitle" idx="5"/>
          </p:nvPr>
        </p:nvSpPr>
        <p:spPr>
          <a:xfrm>
            <a:off x="5375944" y="1532697"/>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9" name="Google Shape;399;p13"/>
          <p:cNvSpPr txBox="1">
            <a:spLocks noGrp="1"/>
          </p:cNvSpPr>
          <p:nvPr>
            <p:ph type="subTitle" idx="6"/>
          </p:nvPr>
        </p:nvSpPr>
        <p:spPr>
          <a:xfrm>
            <a:off x="5375950"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13"/>
          <p:cNvSpPr txBox="1">
            <a:spLocks noGrp="1"/>
          </p:cNvSpPr>
          <p:nvPr>
            <p:ph type="title" idx="7" hasCustomPrompt="1"/>
          </p:nvPr>
        </p:nvSpPr>
        <p:spPr>
          <a:xfrm>
            <a:off x="756656"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1" name="Google Shape;401;p13"/>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2" name="Google Shape;402;p13"/>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13"/>
          <p:cNvSpPr txBox="1">
            <a:spLocks noGrp="1"/>
          </p:cNvSpPr>
          <p:nvPr>
            <p:ph type="title" idx="13" hasCustomPrompt="1"/>
          </p:nvPr>
        </p:nvSpPr>
        <p:spPr>
          <a:xfrm>
            <a:off x="4615431"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4" name="Google Shape;404;p13"/>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5" name="Google Shape;405;p13"/>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6" name="Google Shape;406;p1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4">
    <p:spTree>
      <p:nvGrpSpPr>
        <p:cNvPr id="1" name="Shape 482"/>
        <p:cNvGrpSpPr/>
        <p:nvPr/>
      </p:nvGrpSpPr>
      <p:grpSpPr>
        <a:xfrm>
          <a:off x="0" y="0"/>
          <a:ext cx="0" cy="0"/>
          <a:chOff x="0" y="0"/>
          <a:chExt cx="0" cy="0"/>
        </a:xfrm>
      </p:grpSpPr>
      <p:pic>
        <p:nvPicPr>
          <p:cNvPr id="483" name="Google Shape;483;p16"/>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84" name="Google Shape;484;p16"/>
          <p:cNvGrpSpPr/>
          <p:nvPr/>
        </p:nvGrpSpPr>
        <p:grpSpPr>
          <a:xfrm flipH="1">
            <a:off x="-905250" y="-519837"/>
            <a:ext cx="10271125" cy="6412313"/>
            <a:chOff x="-371850" y="-443637"/>
            <a:chExt cx="10271125" cy="6412313"/>
          </a:xfrm>
        </p:grpSpPr>
        <p:pic>
          <p:nvPicPr>
            <p:cNvPr id="485" name="Google Shape;485;p16"/>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86" name="Google Shape;486;p16"/>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87" name="Google Shape;487;p16"/>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8" name="Google Shape;488;p16"/>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89" name="Google Shape;489;p16"/>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90" name="Google Shape;490;p16"/>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491" name="Google Shape;491;p16"/>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92" name="Google Shape;492;p16"/>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93" name="Google Shape;493;p16"/>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94" name="Google Shape;494;p16"/>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95" name="Google Shape;495;p16"/>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496" name="Google Shape;496;p16"/>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97" name="Google Shape;497;p16"/>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98" name="Google Shape;498;p16"/>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99" name="Google Shape;499;p16"/>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00" name="Google Shape;500;p16"/>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01" name="Google Shape;501;p16"/>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02" name="Google Shape;502;p16"/>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03" name="Google Shape;503;p16"/>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04" name="Google Shape;504;p16"/>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05" name="Google Shape;505;p16"/>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06" name="Google Shape;506;p16"/>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07" name="Google Shape;507;p16"/>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08" name="Google Shape;508;p16"/>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09" name="Google Shape;509;p16"/>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10" name="Google Shape;510;p16"/>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11" name="Google Shape;511;p16"/>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12" name="Google Shape;512;p16"/>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13" name="Google Shape;513;p16"/>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16"/>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5" name="Google Shape;515;p16"/>
          <p:cNvSpPr txBox="1">
            <a:spLocks noGrp="1"/>
          </p:cNvSpPr>
          <p:nvPr>
            <p:ph type="subTitle" idx="1"/>
          </p:nvPr>
        </p:nvSpPr>
        <p:spPr>
          <a:xfrm>
            <a:off x="1872213" y="1347806"/>
            <a:ext cx="45720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6" name="Google Shape;516;p16"/>
          <p:cNvSpPr txBox="1">
            <a:spLocks noGrp="1"/>
          </p:cNvSpPr>
          <p:nvPr>
            <p:ph type="subTitle" idx="2"/>
          </p:nvPr>
        </p:nvSpPr>
        <p:spPr>
          <a:xfrm>
            <a:off x="1872213" y="1782331"/>
            <a:ext cx="4572000" cy="83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7" name="Google Shape;517;p16"/>
          <p:cNvSpPr txBox="1">
            <a:spLocks noGrp="1"/>
          </p:cNvSpPr>
          <p:nvPr>
            <p:ph type="subTitle" idx="3"/>
          </p:nvPr>
        </p:nvSpPr>
        <p:spPr>
          <a:xfrm>
            <a:off x="2699788" y="2910181"/>
            <a:ext cx="4572000" cy="52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Fjalla One"/>
              <a:buNone/>
              <a:defRPr sz="2500">
                <a:latin typeface="Fjalla One"/>
                <a:ea typeface="Fjalla One"/>
                <a:cs typeface="Fjalla One"/>
                <a:sym typeface="Fjalla One"/>
              </a:defRPr>
            </a:lvl1pPr>
            <a:lvl2pPr lvl="1" algn="r" rtl="0">
              <a:spcBef>
                <a:spcPts val="0"/>
              </a:spcBef>
              <a:spcAft>
                <a:spcPts val="0"/>
              </a:spcAft>
              <a:buSzPts val="2100"/>
              <a:buFont typeface="Fjalla One"/>
              <a:buNone/>
              <a:defRPr sz="2100">
                <a:latin typeface="Fjalla One"/>
                <a:ea typeface="Fjalla One"/>
                <a:cs typeface="Fjalla One"/>
                <a:sym typeface="Fjalla One"/>
              </a:defRPr>
            </a:lvl2pPr>
            <a:lvl3pPr lvl="2" algn="r" rtl="0">
              <a:spcBef>
                <a:spcPts val="0"/>
              </a:spcBef>
              <a:spcAft>
                <a:spcPts val="0"/>
              </a:spcAft>
              <a:buSzPts val="2100"/>
              <a:buFont typeface="Fjalla One"/>
              <a:buNone/>
              <a:defRPr sz="2100">
                <a:latin typeface="Fjalla One"/>
                <a:ea typeface="Fjalla One"/>
                <a:cs typeface="Fjalla One"/>
                <a:sym typeface="Fjalla One"/>
              </a:defRPr>
            </a:lvl3pPr>
            <a:lvl4pPr lvl="3" algn="r" rtl="0">
              <a:spcBef>
                <a:spcPts val="0"/>
              </a:spcBef>
              <a:spcAft>
                <a:spcPts val="0"/>
              </a:spcAft>
              <a:buSzPts val="2100"/>
              <a:buFont typeface="Fjalla One"/>
              <a:buNone/>
              <a:defRPr sz="2100">
                <a:latin typeface="Fjalla One"/>
                <a:ea typeface="Fjalla One"/>
                <a:cs typeface="Fjalla One"/>
                <a:sym typeface="Fjalla One"/>
              </a:defRPr>
            </a:lvl4pPr>
            <a:lvl5pPr lvl="4" algn="r" rtl="0">
              <a:spcBef>
                <a:spcPts val="0"/>
              </a:spcBef>
              <a:spcAft>
                <a:spcPts val="0"/>
              </a:spcAft>
              <a:buSzPts val="2100"/>
              <a:buFont typeface="Fjalla One"/>
              <a:buNone/>
              <a:defRPr sz="2100">
                <a:latin typeface="Fjalla One"/>
                <a:ea typeface="Fjalla One"/>
                <a:cs typeface="Fjalla One"/>
                <a:sym typeface="Fjalla One"/>
              </a:defRPr>
            </a:lvl5pPr>
            <a:lvl6pPr lvl="5" algn="r" rtl="0">
              <a:spcBef>
                <a:spcPts val="0"/>
              </a:spcBef>
              <a:spcAft>
                <a:spcPts val="0"/>
              </a:spcAft>
              <a:buSzPts val="2100"/>
              <a:buFont typeface="Fjalla One"/>
              <a:buNone/>
              <a:defRPr sz="2100">
                <a:latin typeface="Fjalla One"/>
                <a:ea typeface="Fjalla One"/>
                <a:cs typeface="Fjalla One"/>
                <a:sym typeface="Fjalla One"/>
              </a:defRPr>
            </a:lvl6pPr>
            <a:lvl7pPr lvl="6" algn="r" rtl="0">
              <a:spcBef>
                <a:spcPts val="0"/>
              </a:spcBef>
              <a:spcAft>
                <a:spcPts val="0"/>
              </a:spcAft>
              <a:buSzPts val="2100"/>
              <a:buFont typeface="Fjalla One"/>
              <a:buNone/>
              <a:defRPr sz="2100">
                <a:latin typeface="Fjalla One"/>
                <a:ea typeface="Fjalla One"/>
                <a:cs typeface="Fjalla One"/>
                <a:sym typeface="Fjalla One"/>
              </a:defRPr>
            </a:lvl7pPr>
            <a:lvl8pPr lvl="7" algn="r" rtl="0">
              <a:spcBef>
                <a:spcPts val="0"/>
              </a:spcBef>
              <a:spcAft>
                <a:spcPts val="0"/>
              </a:spcAft>
              <a:buSzPts val="2100"/>
              <a:buFont typeface="Fjalla One"/>
              <a:buNone/>
              <a:defRPr sz="2100">
                <a:latin typeface="Fjalla One"/>
                <a:ea typeface="Fjalla One"/>
                <a:cs typeface="Fjalla One"/>
                <a:sym typeface="Fjalla One"/>
              </a:defRPr>
            </a:lvl8pPr>
            <a:lvl9pPr lvl="8" algn="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18" name="Google Shape;518;p16"/>
          <p:cNvSpPr txBox="1">
            <a:spLocks noGrp="1"/>
          </p:cNvSpPr>
          <p:nvPr>
            <p:ph type="subTitle" idx="4"/>
          </p:nvPr>
        </p:nvSpPr>
        <p:spPr>
          <a:xfrm>
            <a:off x="2699800" y="3344696"/>
            <a:ext cx="4572000" cy="83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cxnSp>
        <p:nvCxnSpPr>
          <p:cNvPr id="519" name="Google Shape;519;p16"/>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825" y="548450"/>
            <a:ext cx="77304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06825" y="1244956"/>
            <a:ext cx="7730400" cy="3363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accent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7" r:id="rId6"/>
    <p:sldLayoutId id="2147483658" r:id="rId7"/>
    <p:sldLayoutId id="2147483659" r:id="rId8"/>
    <p:sldLayoutId id="2147483662" r:id="rId9"/>
    <p:sldLayoutId id="2147483663" r:id="rId10"/>
    <p:sldLayoutId id="2147483665" r:id="rId11"/>
    <p:sldLayoutId id="2147483666" r:id="rId12"/>
    <p:sldLayoutId id="2147483667" r:id="rId13"/>
    <p:sldLayoutId id="2147483669" r:id="rId14"/>
    <p:sldLayoutId id="2147483674"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chart" Target="../charts/char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chart" Target="../charts/char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5"/>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PIZZA SALES</a:t>
            </a:r>
            <a:r>
              <a:rPr lang="en-IN" sz="6600" dirty="0"/>
              <a:t> </a:t>
            </a:r>
            <a:r>
              <a:rPr lang="en-IN" sz="7000" dirty="0">
                <a:solidFill>
                  <a:schemeClr val="dk2"/>
                </a:solidFill>
              </a:rPr>
              <a:t>ANALYSIS</a:t>
            </a:r>
            <a:endParaRPr lang="en-IN" sz="6000" dirty="0">
              <a:solidFill>
                <a:schemeClr val="dk2"/>
              </a:solidFill>
            </a:endParaRPr>
          </a:p>
        </p:txBody>
      </p:sp>
      <p:sp>
        <p:nvSpPr>
          <p:cNvPr id="1091" name="Google Shape;1091;p35"/>
          <p:cNvSpPr txBox="1">
            <a:spLocks noGrp="1"/>
          </p:cNvSpPr>
          <p:nvPr>
            <p:ph type="subTitle" idx="1"/>
          </p:nvPr>
        </p:nvSpPr>
        <p:spPr>
          <a:xfrm>
            <a:off x="1036800" y="3958397"/>
            <a:ext cx="4999500" cy="422400"/>
          </a:xfrm>
          <a:prstGeom prst="rect">
            <a:avLst/>
          </a:prstGeom>
          <a:solidFill>
            <a:schemeClr val="accent1">
              <a:lumMod val="50000"/>
            </a:scheme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t>By Krishnakoli Datta</a:t>
            </a:r>
            <a:endParaRPr dirty="0"/>
          </a:p>
        </p:txBody>
      </p:sp>
      <p:sp>
        <p:nvSpPr>
          <p:cNvPr id="1092" name="Google Shape;1092;p35"/>
          <p:cNvSpPr/>
          <p:nvPr/>
        </p:nvSpPr>
        <p:spPr>
          <a:xfrm>
            <a:off x="1329574" y="2825817"/>
            <a:ext cx="4414152" cy="63842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noFill/>
                <a:latin typeface="Fjalla One"/>
              </a:rPr>
              <a:t>FOR </a:t>
            </a:r>
            <a:r>
              <a:rPr lang="en-US" b="0" i="0" dirty="0">
                <a:ln w="9525" cap="flat" cmpd="sng">
                  <a:solidFill>
                    <a:schemeClr val="dk1"/>
                  </a:solidFill>
                  <a:prstDash val="solid"/>
                  <a:round/>
                  <a:headEnd type="none" w="sm" len="sm"/>
                  <a:tailEnd type="none" w="sm" len="sm"/>
                </a:ln>
                <a:noFill/>
                <a:latin typeface="Fjalla One"/>
              </a:rPr>
              <a:t>MENTORNESS</a:t>
            </a:r>
            <a:endParaRPr b="0" i="0" dirty="0">
              <a:ln w="9525" cap="flat" cmpd="sng">
                <a:solidFill>
                  <a:schemeClr val="dk1"/>
                </a:solidFill>
                <a:prstDash val="solid"/>
                <a:round/>
                <a:headEnd type="none" w="sm" len="sm"/>
                <a:tailEnd type="none" w="sm" len="sm"/>
              </a:ln>
              <a:noFill/>
              <a:latin typeface="Fjalla One"/>
            </a:endParaRPr>
          </a:p>
        </p:txBody>
      </p:sp>
      <p:cxnSp>
        <p:nvCxnSpPr>
          <p:cNvPr id="1093" name="Google Shape;1093;p35">
            <a:hlinkClick r:id="" action="ppaction://hlinkshowjump?jump=nextslide"/>
          </p:cNvPr>
          <p:cNvCxnSpPr/>
          <p:nvPr/>
        </p:nvCxnSpPr>
        <p:spPr>
          <a:xfrm>
            <a:off x="713225" y="625294"/>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094" name="Google Shape;1094;p35"/>
          <p:cNvSpPr txBox="1">
            <a:spLocks noGrp="1"/>
          </p:cNvSpPr>
          <p:nvPr>
            <p:ph type="subTitle" idx="1"/>
          </p:nvPr>
        </p:nvSpPr>
        <p:spPr>
          <a:xfrm>
            <a:off x="1901325" y="539500"/>
            <a:ext cx="1633800" cy="17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a:t>www.slidesgo.es</a:t>
            </a:r>
            <a:endParaRPr sz="1200" dirty="0"/>
          </a:p>
        </p:txBody>
      </p:sp>
      <p:grpSp>
        <p:nvGrpSpPr>
          <p:cNvPr id="1095" name="Google Shape;1095;p35"/>
          <p:cNvGrpSpPr/>
          <p:nvPr/>
        </p:nvGrpSpPr>
        <p:grpSpPr>
          <a:xfrm>
            <a:off x="572244" y="790450"/>
            <a:ext cx="8002690" cy="2928050"/>
            <a:chOff x="582350" y="790450"/>
            <a:chExt cx="7992300" cy="2928050"/>
          </a:xfrm>
        </p:grpSpPr>
        <p:cxnSp>
          <p:nvCxnSpPr>
            <p:cNvPr id="1096" name="Google Shape;1096;p35"/>
            <p:cNvCxnSpPr/>
            <p:nvPr/>
          </p:nvCxnSpPr>
          <p:spPr>
            <a:xfrm>
              <a:off x="582350" y="3718500"/>
              <a:ext cx="7992300" cy="0"/>
            </a:xfrm>
            <a:prstGeom prst="straightConnector1">
              <a:avLst/>
            </a:prstGeom>
            <a:noFill/>
            <a:ln w="9525" cap="flat" cmpd="sng">
              <a:solidFill>
                <a:schemeClr val="dk1"/>
              </a:solidFill>
              <a:prstDash val="solid"/>
              <a:round/>
              <a:headEnd type="none" w="med" len="med"/>
              <a:tailEnd type="none" w="med" len="med"/>
            </a:ln>
          </p:spPr>
        </p:cxnSp>
        <p:cxnSp>
          <p:nvCxnSpPr>
            <p:cNvPr id="1097" name="Google Shape;1097;p35"/>
            <p:cNvCxnSpPr/>
            <p:nvPr/>
          </p:nvCxnSpPr>
          <p:spPr>
            <a:xfrm>
              <a:off x="582350" y="790450"/>
              <a:ext cx="7992300" cy="0"/>
            </a:xfrm>
            <a:prstGeom prst="straightConnector1">
              <a:avLst/>
            </a:prstGeom>
            <a:noFill/>
            <a:ln w="9525" cap="flat" cmpd="sng">
              <a:solidFill>
                <a:schemeClr val="dk1"/>
              </a:solidFill>
              <a:prstDash val="solid"/>
              <a:round/>
              <a:headEnd type="none" w="med" len="med"/>
              <a:tailEnd type="none" w="med" len="med"/>
            </a:ln>
          </p:spPr>
        </p:cxnSp>
      </p:grpSp>
      <p:pic>
        <p:nvPicPr>
          <p:cNvPr id="1098" name="Google Shape;1098;p35"/>
          <p:cNvPicPr preferRelativeResize="0"/>
          <p:nvPr/>
        </p:nvPicPr>
        <p:blipFill rotWithShape="1">
          <a:blip r:embed="rId3">
            <a:alphaModFix/>
          </a:blip>
          <a:srcRect l="3040" t="10490" r="3396"/>
          <a:stretch/>
        </p:blipFill>
        <p:spPr>
          <a:xfrm rot="5400000">
            <a:off x="4932461" y="915012"/>
            <a:ext cx="5167176" cy="3294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title"/>
          </p:nvPr>
        </p:nvSpPr>
        <p:spPr>
          <a:xfrm>
            <a:off x="713224" y="2370150"/>
            <a:ext cx="5904551"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REVENUE </a:t>
            </a:r>
            <a:r>
              <a:rPr lang="en" dirty="0">
                <a:solidFill>
                  <a:schemeClr val="dk2"/>
                </a:solidFill>
              </a:rPr>
              <a:t>INSIGHTS</a:t>
            </a:r>
            <a:endParaRPr dirty="0">
              <a:solidFill>
                <a:schemeClr val="dk2"/>
              </a:solidFill>
            </a:endParaRPr>
          </a:p>
        </p:txBody>
      </p:sp>
      <p:sp>
        <p:nvSpPr>
          <p:cNvPr id="1255" name="Google Shape;1255;p45"/>
          <p:cNvSpPr txBox="1">
            <a:spLocks noGrp="1"/>
          </p:cNvSpPr>
          <p:nvPr>
            <p:ph type="title" idx="2"/>
          </p:nvPr>
        </p:nvSpPr>
        <p:spPr>
          <a:xfrm>
            <a:off x="713225" y="539500"/>
            <a:ext cx="16281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256" name="Google Shape;1256;p45"/>
          <p:cNvSpPr txBox="1">
            <a:spLocks noGrp="1"/>
          </p:cNvSpPr>
          <p:nvPr>
            <p:ph type="subTitle" idx="1"/>
          </p:nvPr>
        </p:nvSpPr>
        <p:spPr>
          <a:xfrm>
            <a:off x="713225" y="3480800"/>
            <a:ext cx="3215400" cy="68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Financial Performance Overview</a:t>
            </a:r>
            <a:endParaRPr dirty="0"/>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398475" y="-149325"/>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Tree>
    <p:extLst>
      <p:ext uri="{BB962C8B-B14F-4D97-AF65-F5344CB8AC3E}">
        <p14:creationId xmlns:p14="http://schemas.microsoft.com/office/powerpoint/2010/main" val="404876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2"/>
          <p:cNvSpPr txBox="1">
            <a:spLocks noGrp="1"/>
          </p:cNvSpPr>
          <p:nvPr>
            <p:ph type="title"/>
          </p:nvPr>
        </p:nvSpPr>
        <p:spPr>
          <a:xfrm>
            <a:off x="1965200" y="1124400"/>
            <a:ext cx="5213700" cy="1963500"/>
          </a:xfrm>
          <a:prstGeom prst="rect">
            <a:avLst/>
          </a:prstGeom>
        </p:spPr>
        <p:txBody>
          <a:bodyPr spcFirstLastPara="1" wrap="square" lIns="91425" tIns="91425" rIns="91425" bIns="91425" anchor="ctr" anchorCtr="0">
            <a:noAutofit/>
          </a:bodyPr>
          <a:lstStyle/>
          <a:p>
            <a:pPr marL="0" indent="0"/>
            <a:r>
              <a:rPr lang="en-IN" sz="9600" dirty="0"/>
              <a:t>$817</a:t>
            </a:r>
            <a:r>
              <a:rPr lang="en-IN" sz="9600" dirty="0">
                <a:solidFill>
                  <a:schemeClr val="bg2"/>
                </a:solidFill>
              </a:rPr>
              <a:t>,</a:t>
            </a:r>
            <a:r>
              <a:rPr lang="en-IN" sz="9600" dirty="0"/>
              <a:t>860</a:t>
            </a:r>
            <a:endParaRPr lang="en-US" sz="8000" dirty="0"/>
          </a:p>
        </p:txBody>
      </p:sp>
      <p:sp>
        <p:nvSpPr>
          <p:cNvPr id="1392" name="Google Shape;1392;p52"/>
          <p:cNvSpPr txBox="1">
            <a:spLocks noGrp="1"/>
          </p:cNvSpPr>
          <p:nvPr>
            <p:ph type="subTitle" idx="1"/>
          </p:nvPr>
        </p:nvSpPr>
        <p:spPr>
          <a:xfrm>
            <a:off x="2508900" y="2908143"/>
            <a:ext cx="4126200" cy="75242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dirty="0"/>
              <a:t>Total Revenue</a:t>
            </a:r>
            <a:endParaRPr sz="2000" dirty="0"/>
          </a:p>
        </p:txBody>
      </p:sp>
      <p:cxnSp>
        <p:nvCxnSpPr>
          <p:cNvPr id="1393" name="Google Shape;1393;p52"/>
          <p:cNvCxnSpPr/>
          <p:nvPr/>
        </p:nvCxnSpPr>
        <p:spPr>
          <a:xfrm>
            <a:off x="1315300" y="4053750"/>
            <a:ext cx="6520500" cy="0"/>
          </a:xfrm>
          <a:prstGeom prst="straightConnector1">
            <a:avLst/>
          </a:prstGeom>
          <a:noFill/>
          <a:ln w="9525" cap="flat" cmpd="sng">
            <a:solidFill>
              <a:schemeClr val="dk1"/>
            </a:solidFill>
            <a:prstDash val="solid"/>
            <a:round/>
            <a:headEnd type="none" w="med" len="med"/>
            <a:tailEnd type="none" w="med" len="med"/>
          </a:ln>
        </p:spPr>
      </p:cxnSp>
      <p:cxnSp>
        <p:nvCxnSpPr>
          <p:cNvPr id="1394" name="Google Shape;1394;p52">
            <a:hlinkClick r:id="" action="ppaction://hlinkshowjump?jump=nextslide"/>
          </p:cNvPr>
          <p:cNvCxnSpPr/>
          <p:nvPr/>
        </p:nvCxnSpPr>
        <p:spPr>
          <a:xfrm>
            <a:off x="4023625" y="4167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95" name="Google Shape;1395;p52"/>
          <p:cNvPicPr preferRelativeResize="0"/>
          <p:nvPr/>
        </p:nvPicPr>
        <p:blipFill rotWithShape="1">
          <a:blip r:embed="rId3">
            <a:alphaModFix/>
          </a:blip>
          <a:srcRect l="79" r="89"/>
          <a:stretch/>
        </p:blipFill>
        <p:spPr>
          <a:xfrm>
            <a:off x="147275" y="797500"/>
            <a:ext cx="1682200" cy="1657250"/>
          </a:xfrm>
          <a:prstGeom prst="rect">
            <a:avLst/>
          </a:prstGeom>
          <a:noFill/>
          <a:ln>
            <a:noFill/>
          </a:ln>
        </p:spPr>
      </p:pic>
      <p:pic>
        <p:nvPicPr>
          <p:cNvPr id="1396" name="Google Shape;1396;p52"/>
          <p:cNvPicPr preferRelativeResize="0"/>
          <p:nvPr/>
        </p:nvPicPr>
        <p:blipFill>
          <a:blip r:embed="rId4">
            <a:alphaModFix/>
          </a:blip>
          <a:stretch>
            <a:fillRect/>
          </a:stretch>
        </p:blipFill>
        <p:spPr>
          <a:xfrm>
            <a:off x="6977043" y="2968006"/>
            <a:ext cx="2434500" cy="2398325"/>
          </a:xfrm>
          <a:prstGeom prst="rect">
            <a:avLst/>
          </a:prstGeom>
          <a:noFill/>
          <a:ln>
            <a:noFill/>
          </a:ln>
        </p:spPr>
      </p:pic>
      <p:sp>
        <p:nvSpPr>
          <p:cNvPr id="3" name="TextBox 2">
            <a:extLst>
              <a:ext uri="{FF2B5EF4-FFF2-40B4-BE49-F238E27FC236}">
                <a16:creationId xmlns:a16="http://schemas.microsoft.com/office/drawing/2014/main" id="{534D4408-8949-31D9-59C0-3311D68ED992}"/>
              </a:ext>
            </a:extLst>
          </p:cNvPr>
          <p:cNvSpPr txBox="1"/>
          <p:nvPr/>
        </p:nvSpPr>
        <p:spPr>
          <a:xfrm>
            <a:off x="2508900" y="3302544"/>
            <a:ext cx="4126200" cy="338554"/>
          </a:xfrm>
          <a:prstGeom prst="rect">
            <a:avLst/>
          </a:prstGeom>
          <a:noFill/>
        </p:spPr>
        <p:txBody>
          <a:bodyPr wrap="square">
            <a:spAutoFit/>
          </a:bodyPr>
          <a:lstStyle/>
          <a:p>
            <a:pPr algn="ctr"/>
            <a:r>
              <a:rPr lang="en-IN" sz="800" dirty="0">
                <a:solidFill>
                  <a:schemeClr val="bg1"/>
                </a:solidFill>
                <a:latin typeface="Roboto Mono" panose="00000009000000000000" pitchFamily="49" charset="0"/>
                <a:ea typeface="Roboto Mono" panose="00000009000000000000" pitchFamily="49" charset="0"/>
              </a:rPr>
              <a:t>SELECT round(SUM(</a:t>
            </a:r>
            <a:r>
              <a:rPr lang="en-IN" sz="800" dirty="0" err="1">
                <a:solidFill>
                  <a:schemeClr val="bg1"/>
                </a:solidFill>
                <a:latin typeface="Roboto Mono" panose="00000009000000000000" pitchFamily="49" charset="0"/>
                <a:ea typeface="Roboto Mono" panose="00000009000000000000" pitchFamily="49" charset="0"/>
              </a:rPr>
              <a:t>od.quantity</a:t>
            </a:r>
            <a:r>
              <a:rPr lang="en-IN" sz="800" dirty="0">
                <a:solidFill>
                  <a:schemeClr val="bg1"/>
                </a:solidFill>
                <a:latin typeface="Roboto Mono" panose="00000009000000000000" pitchFamily="49" charset="0"/>
                <a:ea typeface="Roboto Mono" panose="00000009000000000000" pitchFamily="49" charset="0"/>
              </a:rPr>
              <a:t> * </a:t>
            </a:r>
            <a:r>
              <a:rPr lang="en-IN" sz="800" dirty="0" err="1">
                <a:solidFill>
                  <a:schemeClr val="bg1"/>
                </a:solidFill>
                <a:latin typeface="Roboto Mono" panose="00000009000000000000" pitchFamily="49" charset="0"/>
                <a:ea typeface="Roboto Mono" panose="00000009000000000000" pitchFamily="49" charset="0"/>
              </a:rPr>
              <a:t>p.price</a:t>
            </a:r>
            <a:r>
              <a:rPr lang="en-IN" sz="800" dirty="0">
                <a:solidFill>
                  <a:schemeClr val="bg1"/>
                </a:solidFill>
                <a:latin typeface="Roboto Mono" panose="00000009000000000000" pitchFamily="49" charset="0"/>
                <a:ea typeface="Roboto Mono" panose="00000009000000000000" pitchFamily="49" charset="0"/>
              </a:rPr>
              <a:t>),0) AS </a:t>
            </a:r>
            <a:r>
              <a:rPr lang="en-IN" sz="800" dirty="0" err="1">
                <a:solidFill>
                  <a:schemeClr val="bg1"/>
                </a:solidFill>
                <a:latin typeface="Roboto Mono" panose="00000009000000000000" pitchFamily="49" charset="0"/>
                <a:ea typeface="Roboto Mono" panose="00000009000000000000" pitchFamily="49" charset="0"/>
              </a:rPr>
              <a:t>total_revenue</a:t>
            </a:r>
            <a:br>
              <a:rPr lang="en-IN" sz="800" dirty="0">
                <a:solidFill>
                  <a:schemeClr val="bg1"/>
                </a:solidFill>
                <a:latin typeface="Roboto Mono" panose="00000009000000000000" pitchFamily="49" charset="0"/>
                <a:ea typeface="Roboto Mono" panose="00000009000000000000" pitchFamily="49" charset="0"/>
              </a:rPr>
            </a:br>
            <a:r>
              <a:rPr lang="en-IN" sz="800" dirty="0">
                <a:solidFill>
                  <a:schemeClr val="bg1"/>
                </a:solidFill>
                <a:latin typeface="Roboto Mono" panose="00000009000000000000" pitchFamily="49" charset="0"/>
                <a:ea typeface="Roboto Mono" panose="00000009000000000000" pitchFamily="49" charset="0"/>
              </a:rPr>
              <a:t>FROM </a:t>
            </a:r>
            <a:r>
              <a:rPr lang="en-IN" sz="800" dirty="0" err="1">
                <a:solidFill>
                  <a:schemeClr val="bg1"/>
                </a:solidFill>
                <a:latin typeface="Roboto Mono" panose="00000009000000000000" pitchFamily="49" charset="0"/>
                <a:ea typeface="Roboto Mono" panose="00000009000000000000" pitchFamily="49" charset="0"/>
              </a:rPr>
              <a:t>order_details</a:t>
            </a:r>
            <a:r>
              <a:rPr lang="en-IN" sz="800" dirty="0">
                <a:solidFill>
                  <a:schemeClr val="bg1"/>
                </a:solidFill>
                <a:latin typeface="Roboto Mono" panose="00000009000000000000" pitchFamily="49" charset="0"/>
                <a:ea typeface="Roboto Mono" panose="00000009000000000000" pitchFamily="49" charset="0"/>
              </a:rPr>
              <a:t> od JOIN pizzas p ON </a:t>
            </a:r>
            <a:r>
              <a:rPr lang="en-IN" sz="800" dirty="0" err="1">
                <a:solidFill>
                  <a:schemeClr val="bg1"/>
                </a:solidFill>
                <a:latin typeface="Roboto Mono" panose="00000009000000000000" pitchFamily="49" charset="0"/>
                <a:ea typeface="Roboto Mono" panose="00000009000000000000" pitchFamily="49" charset="0"/>
              </a:rPr>
              <a:t>od.pizza_id</a:t>
            </a:r>
            <a:r>
              <a:rPr lang="en-IN" sz="800" dirty="0">
                <a:solidFill>
                  <a:schemeClr val="bg1"/>
                </a:solidFill>
                <a:latin typeface="Roboto Mono" panose="00000009000000000000" pitchFamily="49" charset="0"/>
                <a:ea typeface="Roboto Mono" panose="00000009000000000000" pitchFamily="49" charset="0"/>
              </a:rPr>
              <a:t> = </a:t>
            </a:r>
            <a:r>
              <a:rPr lang="en-IN" sz="800" dirty="0" err="1">
                <a:solidFill>
                  <a:schemeClr val="bg1"/>
                </a:solidFill>
                <a:latin typeface="Roboto Mono" panose="00000009000000000000" pitchFamily="49" charset="0"/>
                <a:ea typeface="Roboto Mono" panose="00000009000000000000" pitchFamily="49" charset="0"/>
              </a:rPr>
              <a:t>p.pizza_id</a:t>
            </a:r>
            <a:r>
              <a:rPr lang="en-IN" sz="800" dirty="0">
                <a:solidFill>
                  <a:schemeClr val="bg1"/>
                </a:solidFill>
                <a:latin typeface="Roboto Mono" panose="00000009000000000000" pitchFamily="49" charset="0"/>
                <a:ea typeface="Roboto Mono" panose="00000009000000000000" pitchFamily="49"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44"/>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MONTHLY </a:t>
            </a:r>
            <a:r>
              <a:rPr lang="en" dirty="0">
                <a:solidFill>
                  <a:schemeClr val="bg2"/>
                </a:solidFill>
              </a:rPr>
              <a:t>REVENUE</a:t>
            </a:r>
            <a:endParaRPr dirty="0">
              <a:solidFill>
                <a:schemeClr val="bg2"/>
              </a:solidFill>
            </a:endParaRPr>
          </a:p>
        </p:txBody>
      </p:sp>
      <p:cxnSp>
        <p:nvCxnSpPr>
          <p:cNvPr id="1247" name="Google Shape;1247;p44">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p:cNvPicPr preferRelativeResize="0"/>
          <p:nvPr/>
        </p:nvPicPr>
        <p:blipFill>
          <a:blip r:embed="rId3">
            <a:alphaModFix/>
          </a:blip>
          <a:stretch>
            <a:fillRect/>
          </a:stretch>
        </p:blipFill>
        <p:spPr>
          <a:xfrm>
            <a:off x="-540475" y="1531467"/>
            <a:ext cx="1828800" cy="1798683"/>
          </a:xfrm>
          <a:prstGeom prst="rect">
            <a:avLst/>
          </a:prstGeom>
          <a:noFill/>
          <a:ln>
            <a:noFill/>
          </a:ln>
        </p:spPr>
      </p:pic>
      <p:pic>
        <p:nvPicPr>
          <p:cNvPr id="1249" name="Google Shape;1249;p44"/>
          <p:cNvPicPr preferRelativeResize="0"/>
          <p:nvPr/>
        </p:nvPicPr>
        <p:blipFill rotWithShape="1">
          <a:blip r:embed="rId4">
            <a:alphaModFix/>
          </a:blip>
          <a:srcRect l="18058" t="4506" r="14935" b="13552"/>
          <a:stretch/>
        </p:blipFill>
        <p:spPr>
          <a:xfrm>
            <a:off x="6994012" y="-726100"/>
            <a:ext cx="2873524" cy="1988875"/>
          </a:xfrm>
          <a:prstGeom prst="rect">
            <a:avLst/>
          </a:prstGeom>
          <a:noFill/>
          <a:ln>
            <a:noFill/>
          </a:ln>
        </p:spPr>
      </p:pic>
      <p:sp>
        <p:nvSpPr>
          <p:cNvPr id="10" name="Google Shape;1197;p42">
            <a:extLst>
              <a:ext uri="{FF2B5EF4-FFF2-40B4-BE49-F238E27FC236}">
                <a16:creationId xmlns:a16="http://schemas.microsoft.com/office/drawing/2014/main" id="{6C9F0292-C467-38E1-726F-E1331615DA51}"/>
              </a:ext>
            </a:extLst>
          </p:cNvPr>
          <p:cNvSpPr txBox="1">
            <a:spLocks/>
          </p:cNvSpPr>
          <p:nvPr/>
        </p:nvSpPr>
        <p:spPr>
          <a:xfrm>
            <a:off x="644633" y="2946303"/>
            <a:ext cx="7792591" cy="1042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171450" indent="-171450">
              <a:buSzPct val="90000"/>
              <a:buFont typeface="Wingdings" panose="05000000000000000000" pitchFamily="2" charset="2"/>
              <a:buChar char="Ø"/>
            </a:pPr>
            <a:r>
              <a:rPr lang="en-US" sz="1200" dirty="0">
                <a:latin typeface="Roboto Mono" panose="00000009000000000000" pitchFamily="49" charset="0"/>
                <a:ea typeface="Roboto Mono" panose="00000009000000000000" pitchFamily="49" charset="0"/>
              </a:rPr>
              <a:t>Summer peak: July shows the highest revenue, possibly due to summer activities and events.</a:t>
            </a:r>
          </a:p>
        </p:txBody>
      </p:sp>
      <p:graphicFrame>
        <p:nvGraphicFramePr>
          <p:cNvPr id="17" name="Chart 16">
            <a:extLst>
              <a:ext uri="{FF2B5EF4-FFF2-40B4-BE49-F238E27FC236}">
                <a16:creationId xmlns:a16="http://schemas.microsoft.com/office/drawing/2014/main" id="{E63E85BB-24B1-F610-27D3-2349669A407F}"/>
              </a:ext>
            </a:extLst>
          </p:cNvPr>
          <p:cNvGraphicFramePr/>
          <p:nvPr>
            <p:extLst>
              <p:ext uri="{D42A27DB-BD31-4B8C-83A1-F6EECF244321}">
                <p14:modId xmlns:p14="http://schemas.microsoft.com/office/powerpoint/2010/main" val="1798006928"/>
              </p:ext>
            </p:extLst>
          </p:nvPr>
        </p:nvGraphicFramePr>
        <p:xfrm>
          <a:off x="805981" y="1123293"/>
          <a:ext cx="7631243" cy="216992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035B8736-B628-9620-FF47-DFEA1346792F}"/>
              </a:ext>
            </a:extLst>
          </p:cNvPr>
          <p:cNvSpPr txBox="1"/>
          <p:nvPr/>
        </p:nvSpPr>
        <p:spPr>
          <a:xfrm>
            <a:off x="1055370" y="3929996"/>
            <a:ext cx="7033260" cy="507831"/>
          </a:xfrm>
          <a:prstGeom prst="rect">
            <a:avLst/>
          </a:prstGeom>
          <a:noFill/>
          <a:ln>
            <a:solidFill>
              <a:schemeClr val="tx1"/>
            </a:solidFill>
            <a:prstDash val="sysDot"/>
          </a:ln>
        </p:spPr>
        <p:txBody>
          <a:bodyPr wrap="square">
            <a:spAutoFit/>
          </a:bodyPr>
          <a:lstStyle/>
          <a:p>
            <a:pPr algn="ctr"/>
            <a:r>
              <a:rPr lang="en-IN" sz="900" dirty="0">
                <a:solidFill>
                  <a:srgbClr val="3B2E2C"/>
                </a:solidFill>
                <a:latin typeface="Roboto Mono" panose="00000009000000000000" pitchFamily="49" charset="0"/>
                <a:ea typeface="Roboto Mono" panose="00000009000000000000" pitchFamily="49" charset="0"/>
              </a:rPr>
              <a:t>SELECT distinct month(</a:t>
            </a:r>
            <a:r>
              <a:rPr lang="en-IN" sz="900" dirty="0" err="1">
                <a:solidFill>
                  <a:srgbClr val="3B2E2C"/>
                </a:solidFill>
                <a:latin typeface="Roboto Mono" panose="00000009000000000000" pitchFamily="49" charset="0"/>
                <a:ea typeface="Roboto Mono" panose="00000009000000000000" pitchFamily="49" charset="0"/>
              </a:rPr>
              <a:t>o.date</a:t>
            </a:r>
            <a:r>
              <a:rPr lang="en-IN" sz="900" dirty="0">
                <a:solidFill>
                  <a:srgbClr val="3B2E2C"/>
                </a:solidFill>
                <a:latin typeface="Roboto Mono" panose="00000009000000000000" pitchFamily="49" charset="0"/>
                <a:ea typeface="Roboto Mono" panose="00000009000000000000" pitchFamily="49" charset="0"/>
              </a:rPr>
              <a:t>) as Month, SUM(</a:t>
            </a:r>
            <a:r>
              <a:rPr lang="en-IN" sz="900" dirty="0" err="1">
                <a:solidFill>
                  <a:srgbClr val="3B2E2C"/>
                </a:solidFill>
                <a:latin typeface="Roboto Mono" panose="00000009000000000000" pitchFamily="49" charset="0"/>
                <a:ea typeface="Roboto Mono" panose="00000009000000000000" pitchFamily="49" charset="0"/>
              </a:rPr>
              <a:t>od.quantity</a:t>
            </a:r>
            <a:r>
              <a:rPr lang="en-IN" sz="900" dirty="0">
                <a:solidFill>
                  <a:srgbClr val="3B2E2C"/>
                </a:solidFill>
                <a:latin typeface="Roboto Mono" panose="00000009000000000000" pitchFamily="49" charset="0"/>
                <a:ea typeface="Roboto Mono" panose="00000009000000000000" pitchFamily="49" charset="0"/>
              </a:rPr>
              <a:t> * </a:t>
            </a:r>
            <a:r>
              <a:rPr lang="en-IN" sz="900" dirty="0" err="1">
                <a:solidFill>
                  <a:srgbClr val="3B2E2C"/>
                </a:solidFill>
                <a:latin typeface="Roboto Mono" panose="00000009000000000000" pitchFamily="49" charset="0"/>
                <a:ea typeface="Roboto Mono" panose="00000009000000000000" pitchFamily="49" charset="0"/>
              </a:rPr>
              <a:t>p.price</a:t>
            </a:r>
            <a:r>
              <a:rPr lang="en-IN" sz="900" dirty="0">
                <a:solidFill>
                  <a:srgbClr val="3B2E2C"/>
                </a:solidFill>
                <a:latin typeface="Roboto Mono" panose="00000009000000000000" pitchFamily="49" charset="0"/>
                <a:ea typeface="Roboto Mono" panose="00000009000000000000" pitchFamily="49" charset="0"/>
              </a:rPr>
              <a:t>) AS </a:t>
            </a:r>
            <a:r>
              <a:rPr lang="en-IN" sz="900" dirty="0" err="1">
                <a:solidFill>
                  <a:srgbClr val="3B2E2C"/>
                </a:solidFill>
                <a:latin typeface="Roboto Mono" panose="00000009000000000000" pitchFamily="49" charset="0"/>
                <a:ea typeface="Roboto Mono" panose="00000009000000000000" pitchFamily="49" charset="0"/>
              </a:rPr>
              <a:t>monthly_revenue</a:t>
            </a:r>
            <a:r>
              <a:rPr lang="en-IN" sz="900" dirty="0">
                <a:solidFill>
                  <a:srgbClr val="3B2E2C"/>
                </a:solidFill>
                <a:latin typeface="Roboto Mono" panose="00000009000000000000" pitchFamily="49" charset="0"/>
                <a:ea typeface="Roboto Mono" panose="00000009000000000000" pitchFamily="49" charset="0"/>
              </a:rPr>
              <a:t> FROM orders o JOIN </a:t>
            </a:r>
            <a:r>
              <a:rPr lang="en-IN" sz="900" dirty="0" err="1">
                <a:solidFill>
                  <a:srgbClr val="3B2E2C"/>
                </a:solidFill>
                <a:latin typeface="Roboto Mono" panose="00000009000000000000" pitchFamily="49" charset="0"/>
                <a:ea typeface="Roboto Mono" panose="00000009000000000000" pitchFamily="49" charset="0"/>
              </a:rPr>
              <a:t>order_details</a:t>
            </a:r>
            <a:r>
              <a:rPr lang="en-IN" sz="900" dirty="0">
                <a:solidFill>
                  <a:srgbClr val="3B2E2C"/>
                </a:solidFill>
                <a:latin typeface="Roboto Mono" panose="00000009000000000000" pitchFamily="49" charset="0"/>
                <a:ea typeface="Roboto Mono" panose="00000009000000000000" pitchFamily="49" charset="0"/>
              </a:rPr>
              <a:t> od ON </a:t>
            </a:r>
            <a:r>
              <a:rPr lang="en-IN" sz="900" dirty="0" err="1">
                <a:solidFill>
                  <a:srgbClr val="3B2E2C"/>
                </a:solidFill>
                <a:latin typeface="Roboto Mono" panose="00000009000000000000" pitchFamily="49" charset="0"/>
                <a:ea typeface="Roboto Mono" panose="00000009000000000000" pitchFamily="49" charset="0"/>
              </a:rPr>
              <a:t>o.order_id</a:t>
            </a:r>
            <a:r>
              <a:rPr lang="en-IN" sz="900" dirty="0">
                <a:solidFill>
                  <a:srgbClr val="3B2E2C"/>
                </a:solidFill>
                <a:latin typeface="Roboto Mono" panose="00000009000000000000" pitchFamily="49" charset="0"/>
                <a:ea typeface="Roboto Mono" panose="00000009000000000000" pitchFamily="49" charset="0"/>
              </a:rPr>
              <a:t> = </a:t>
            </a:r>
            <a:r>
              <a:rPr lang="en-IN" sz="900" dirty="0" err="1">
                <a:solidFill>
                  <a:srgbClr val="3B2E2C"/>
                </a:solidFill>
                <a:latin typeface="Roboto Mono" panose="00000009000000000000" pitchFamily="49" charset="0"/>
                <a:ea typeface="Roboto Mono" panose="00000009000000000000" pitchFamily="49" charset="0"/>
              </a:rPr>
              <a:t>od.order_idJOIN</a:t>
            </a:r>
            <a:r>
              <a:rPr lang="en-IN" sz="900" dirty="0">
                <a:solidFill>
                  <a:srgbClr val="3B2E2C"/>
                </a:solidFill>
                <a:latin typeface="Roboto Mono" panose="00000009000000000000" pitchFamily="49" charset="0"/>
                <a:ea typeface="Roboto Mono" panose="00000009000000000000" pitchFamily="49" charset="0"/>
              </a:rPr>
              <a:t> pizzas p ON </a:t>
            </a:r>
            <a:r>
              <a:rPr lang="en-IN" sz="900" dirty="0" err="1">
                <a:solidFill>
                  <a:srgbClr val="3B2E2C"/>
                </a:solidFill>
                <a:latin typeface="Roboto Mono" panose="00000009000000000000" pitchFamily="49" charset="0"/>
                <a:ea typeface="Roboto Mono" panose="00000009000000000000" pitchFamily="49" charset="0"/>
              </a:rPr>
              <a:t>od.pizza_id</a:t>
            </a:r>
            <a:r>
              <a:rPr lang="en-IN" sz="900" dirty="0">
                <a:solidFill>
                  <a:srgbClr val="3B2E2C"/>
                </a:solidFill>
                <a:latin typeface="Roboto Mono" panose="00000009000000000000" pitchFamily="49" charset="0"/>
                <a:ea typeface="Roboto Mono" panose="00000009000000000000" pitchFamily="49" charset="0"/>
              </a:rPr>
              <a:t> = </a:t>
            </a:r>
            <a:r>
              <a:rPr lang="en-IN" sz="900" dirty="0" err="1">
                <a:solidFill>
                  <a:srgbClr val="3B2E2C"/>
                </a:solidFill>
                <a:latin typeface="Roboto Mono" panose="00000009000000000000" pitchFamily="49" charset="0"/>
                <a:ea typeface="Roboto Mono" panose="00000009000000000000" pitchFamily="49" charset="0"/>
              </a:rPr>
              <a:t>p.pizza_id</a:t>
            </a:r>
            <a:r>
              <a:rPr lang="en-IN" sz="900" dirty="0">
                <a:solidFill>
                  <a:srgbClr val="3B2E2C"/>
                </a:solidFill>
                <a:latin typeface="Roboto Mono" panose="00000009000000000000" pitchFamily="49" charset="0"/>
                <a:ea typeface="Roboto Mono" panose="00000009000000000000" pitchFamily="49" charset="0"/>
              </a:rPr>
              <a:t> GROUP BY month(</a:t>
            </a:r>
            <a:r>
              <a:rPr lang="en-IN" sz="900" dirty="0" err="1">
                <a:solidFill>
                  <a:srgbClr val="3B2E2C"/>
                </a:solidFill>
                <a:latin typeface="Roboto Mono" panose="00000009000000000000" pitchFamily="49" charset="0"/>
                <a:ea typeface="Roboto Mono" panose="00000009000000000000" pitchFamily="49" charset="0"/>
              </a:rPr>
              <a:t>o.date</a:t>
            </a:r>
            <a:r>
              <a:rPr lang="en-IN" sz="900" dirty="0">
                <a:solidFill>
                  <a:srgbClr val="3B2E2C"/>
                </a:solidFill>
                <a:latin typeface="Roboto Mono" panose="00000009000000000000" pitchFamily="49" charset="0"/>
                <a:ea typeface="Roboto Mono" panose="00000009000000000000" pitchFamily="49" charset="0"/>
              </a:rPr>
              <a:t>) ORDER BY month(</a:t>
            </a:r>
            <a:r>
              <a:rPr lang="en-IN" sz="900" dirty="0" err="1">
                <a:solidFill>
                  <a:srgbClr val="3B2E2C"/>
                </a:solidFill>
                <a:latin typeface="Roboto Mono" panose="00000009000000000000" pitchFamily="49" charset="0"/>
                <a:ea typeface="Roboto Mono" panose="00000009000000000000" pitchFamily="49" charset="0"/>
              </a:rPr>
              <a:t>o.date</a:t>
            </a:r>
            <a:r>
              <a:rPr lang="en-IN" sz="900" dirty="0">
                <a:solidFill>
                  <a:srgbClr val="3B2E2C"/>
                </a:solidFill>
                <a:latin typeface="Roboto Mono" panose="00000009000000000000" pitchFamily="49" charset="0"/>
                <a:ea typeface="Roboto Mono" panose="00000009000000000000" pitchFamily="49" charset="0"/>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title"/>
          </p:nvPr>
        </p:nvSpPr>
        <p:spPr>
          <a:xfrm>
            <a:off x="713225" y="2370150"/>
            <a:ext cx="7382368"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PRODUCT </a:t>
            </a:r>
            <a:r>
              <a:rPr lang="en" dirty="0">
                <a:solidFill>
                  <a:schemeClr val="dk2"/>
                </a:solidFill>
              </a:rPr>
              <a:t>PERFORMANCE</a:t>
            </a:r>
            <a:endParaRPr dirty="0">
              <a:solidFill>
                <a:schemeClr val="dk2"/>
              </a:solidFill>
            </a:endParaRPr>
          </a:p>
        </p:txBody>
      </p:sp>
      <p:sp>
        <p:nvSpPr>
          <p:cNvPr id="1255" name="Google Shape;1255;p45"/>
          <p:cNvSpPr txBox="1">
            <a:spLocks noGrp="1"/>
          </p:cNvSpPr>
          <p:nvPr>
            <p:ph type="title" idx="2"/>
          </p:nvPr>
        </p:nvSpPr>
        <p:spPr>
          <a:xfrm>
            <a:off x="713225" y="539500"/>
            <a:ext cx="16281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256" name="Google Shape;1256;p45"/>
          <p:cNvSpPr txBox="1">
            <a:spLocks noGrp="1"/>
          </p:cNvSpPr>
          <p:nvPr>
            <p:ph type="subTitle" idx="1"/>
          </p:nvPr>
        </p:nvSpPr>
        <p:spPr>
          <a:xfrm>
            <a:off x="713225" y="3480800"/>
            <a:ext cx="3215400" cy="68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Menu Item Success Metrics</a:t>
            </a:r>
            <a:endParaRPr dirty="0"/>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398475" y="-149325"/>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Tree>
    <p:extLst>
      <p:ext uri="{BB962C8B-B14F-4D97-AF65-F5344CB8AC3E}">
        <p14:creationId xmlns:p14="http://schemas.microsoft.com/office/powerpoint/2010/main" val="3860266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55"/>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MOST POPULAR </a:t>
            </a:r>
            <a:r>
              <a:rPr lang="en-US" dirty="0">
                <a:solidFill>
                  <a:schemeClr val="dk2"/>
                </a:solidFill>
              </a:rPr>
              <a:t>PIZZA SIZES</a:t>
            </a:r>
          </a:p>
        </p:txBody>
      </p:sp>
      <p:cxnSp>
        <p:nvCxnSpPr>
          <p:cNvPr id="1482" name="Google Shape;1482;p5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483" name="Google Shape;1483;p55"/>
          <p:cNvPicPr preferRelativeResize="0"/>
          <p:nvPr/>
        </p:nvPicPr>
        <p:blipFill>
          <a:blip r:embed="rId3">
            <a:alphaModFix/>
          </a:blip>
          <a:stretch>
            <a:fillRect/>
          </a:stretch>
        </p:blipFill>
        <p:spPr>
          <a:xfrm>
            <a:off x="-305865" y="3756218"/>
            <a:ext cx="1607800" cy="1583901"/>
          </a:xfrm>
          <a:prstGeom prst="rect">
            <a:avLst/>
          </a:prstGeom>
          <a:noFill/>
          <a:ln>
            <a:noFill/>
          </a:ln>
        </p:spPr>
      </p:pic>
      <p:graphicFrame>
        <p:nvGraphicFramePr>
          <p:cNvPr id="4" name="Chart 3">
            <a:extLst>
              <a:ext uri="{FF2B5EF4-FFF2-40B4-BE49-F238E27FC236}">
                <a16:creationId xmlns:a16="http://schemas.microsoft.com/office/drawing/2014/main" id="{0D6CDBE0-41BF-60A5-5F6D-7F84F2697EAB}"/>
              </a:ext>
            </a:extLst>
          </p:cNvPr>
          <p:cNvGraphicFramePr/>
          <p:nvPr>
            <p:extLst>
              <p:ext uri="{D42A27DB-BD31-4B8C-83A1-F6EECF244321}">
                <p14:modId xmlns:p14="http://schemas.microsoft.com/office/powerpoint/2010/main" val="2051104071"/>
              </p:ext>
            </p:extLst>
          </p:nvPr>
        </p:nvGraphicFramePr>
        <p:xfrm>
          <a:off x="843456" y="1204417"/>
          <a:ext cx="5352104" cy="3244842"/>
        </p:xfrm>
        <a:graphic>
          <a:graphicData uri="http://schemas.openxmlformats.org/drawingml/2006/chart">
            <c:chart xmlns:c="http://schemas.openxmlformats.org/drawingml/2006/chart" xmlns:r="http://schemas.openxmlformats.org/officeDocument/2006/relationships" r:id="rId4"/>
          </a:graphicData>
        </a:graphic>
      </p:graphicFrame>
      <p:sp>
        <p:nvSpPr>
          <p:cNvPr id="2" name="Google Shape;1473;p55"/>
          <p:cNvSpPr txBox="1"/>
          <p:nvPr/>
        </p:nvSpPr>
        <p:spPr>
          <a:xfrm>
            <a:off x="5248616" y="2676805"/>
            <a:ext cx="1721400" cy="5223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500" dirty="0">
                <a:solidFill>
                  <a:schemeClr val="dk1"/>
                </a:solidFill>
                <a:latin typeface="Fjalla One"/>
                <a:ea typeface="Fjalla One"/>
                <a:cs typeface="Fjalla One"/>
                <a:sym typeface="Fjalla One"/>
              </a:rPr>
              <a:t>Large</a:t>
            </a:r>
            <a:endParaRPr sz="2500" dirty="0">
              <a:solidFill>
                <a:schemeClr val="dk1"/>
              </a:solidFill>
              <a:latin typeface="Fjalla One"/>
              <a:ea typeface="Fjalla One"/>
              <a:cs typeface="Fjalla One"/>
              <a:sym typeface="Fjalla One"/>
            </a:endParaRPr>
          </a:p>
        </p:txBody>
      </p:sp>
      <p:sp>
        <p:nvSpPr>
          <p:cNvPr id="3" name="Google Shape;1474;p55"/>
          <p:cNvSpPr txBox="1"/>
          <p:nvPr/>
        </p:nvSpPr>
        <p:spPr>
          <a:xfrm>
            <a:off x="4952140" y="3068432"/>
            <a:ext cx="2102743" cy="605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Roboto Mono"/>
                <a:ea typeface="Roboto Mono"/>
                <a:cs typeface="Roboto Mono"/>
                <a:sym typeface="Roboto Mono"/>
              </a:rPr>
              <a:t>which is the most popular size with 18,526 orders.</a:t>
            </a:r>
          </a:p>
        </p:txBody>
      </p:sp>
      <p:sp>
        <p:nvSpPr>
          <p:cNvPr id="5" name="Google Shape;1475;p55"/>
          <p:cNvSpPr txBox="1"/>
          <p:nvPr/>
        </p:nvSpPr>
        <p:spPr>
          <a:xfrm>
            <a:off x="5590556" y="1845874"/>
            <a:ext cx="1466610" cy="605099"/>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4000" dirty="0">
                <a:solidFill>
                  <a:schemeClr val="accent1"/>
                </a:solidFill>
                <a:latin typeface="Fjalla One"/>
                <a:ea typeface="Fjalla One"/>
                <a:cs typeface="Fjalla One"/>
                <a:sym typeface="Fjalla One"/>
              </a:rPr>
              <a:t>38%</a:t>
            </a:r>
            <a:br>
              <a:rPr lang="en" sz="4000" dirty="0">
                <a:solidFill>
                  <a:schemeClr val="accent1"/>
                </a:solidFill>
                <a:latin typeface="Fjalla One"/>
                <a:ea typeface="Fjalla One"/>
                <a:cs typeface="Fjalla One"/>
                <a:sym typeface="Fjalla One"/>
              </a:rPr>
            </a:br>
            <a:r>
              <a:rPr lang="en" sz="1800" dirty="0">
                <a:solidFill>
                  <a:schemeClr val="accent1"/>
                </a:solidFill>
                <a:latin typeface="Fjalla One"/>
                <a:ea typeface="Fjalla One"/>
                <a:cs typeface="Fjalla One"/>
                <a:sym typeface="Fjalla One"/>
              </a:rPr>
              <a:t>of the orders are</a:t>
            </a:r>
            <a:endParaRPr sz="4000" dirty="0">
              <a:solidFill>
                <a:schemeClr val="accent1"/>
              </a:solidFill>
              <a:latin typeface="Fjalla One"/>
              <a:ea typeface="Fjalla One"/>
              <a:cs typeface="Fjalla One"/>
              <a:sym typeface="Fjalla One"/>
            </a:endParaRPr>
          </a:p>
        </p:txBody>
      </p:sp>
      <p:pic>
        <p:nvPicPr>
          <p:cNvPr id="1638" name="Google Shape;1638;p61"/>
          <p:cNvPicPr preferRelativeResize="0"/>
          <p:nvPr/>
        </p:nvPicPr>
        <p:blipFill rotWithShape="1">
          <a:blip r:embed="rId5">
            <a:alphaModFix/>
          </a:blip>
          <a:srcRect l="17586" r="14246"/>
          <a:stretch/>
        </p:blipFill>
        <p:spPr>
          <a:xfrm rot="16200000">
            <a:off x="6821962" y="-322661"/>
            <a:ext cx="3154099" cy="2619000"/>
          </a:xfrm>
          <a:prstGeom prst="rect">
            <a:avLst/>
          </a:prstGeom>
          <a:noFill/>
          <a:ln>
            <a:noFill/>
          </a:ln>
        </p:spPr>
      </p:pic>
      <p:sp>
        <p:nvSpPr>
          <p:cNvPr id="7" name="TextBox 6">
            <a:extLst>
              <a:ext uri="{FF2B5EF4-FFF2-40B4-BE49-F238E27FC236}">
                <a16:creationId xmlns:a16="http://schemas.microsoft.com/office/drawing/2014/main" id="{6796ED18-5402-D2CB-A877-D661CC1D050D}"/>
              </a:ext>
            </a:extLst>
          </p:cNvPr>
          <p:cNvSpPr txBox="1"/>
          <p:nvPr/>
        </p:nvSpPr>
        <p:spPr>
          <a:xfrm>
            <a:off x="575097" y="2015352"/>
            <a:ext cx="1310262" cy="1754326"/>
          </a:xfrm>
          <a:prstGeom prst="rect">
            <a:avLst/>
          </a:prstGeom>
          <a:noFill/>
          <a:ln>
            <a:solidFill>
              <a:schemeClr val="tx1"/>
            </a:solidFill>
            <a:prstDash val="sysDot"/>
          </a:ln>
        </p:spPr>
        <p:txBody>
          <a:bodyPr wrap="square">
            <a:spAutoFit/>
          </a:bodyPr>
          <a:lstStyle/>
          <a:p>
            <a:r>
              <a:rPr lang="en-IN" sz="900" dirty="0">
                <a:latin typeface="Roboto Mono" panose="00000009000000000000" pitchFamily="49" charset="0"/>
                <a:ea typeface="Roboto Mono" panose="00000009000000000000" pitchFamily="49" charset="0"/>
              </a:rPr>
              <a:t>SELECT </a:t>
            </a:r>
            <a:r>
              <a:rPr lang="en-IN" sz="900" dirty="0" err="1">
                <a:latin typeface="Roboto Mono" panose="00000009000000000000" pitchFamily="49" charset="0"/>
                <a:ea typeface="Roboto Mono" panose="00000009000000000000" pitchFamily="49" charset="0"/>
              </a:rPr>
              <a:t>p.size</a:t>
            </a:r>
            <a:r>
              <a:rPr lang="en-IN" sz="900" dirty="0">
                <a:latin typeface="Roboto Mono" panose="00000009000000000000" pitchFamily="49" charset="0"/>
                <a:ea typeface="Roboto Mono" panose="00000009000000000000" pitchFamily="49" charset="0"/>
              </a:rPr>
              <a:t>, COUNT(*) AS </a:t>
            </a:r>
            <a:r>
              <a:rPr lang="en-IN" sz="900" dirty="0" err="1">
                <a:latin typeface="Roboto Mono" panose="00000009000000000000" pitchFamily="49" charset="0"/>
                <a:ea typeface="Roboto Mono" panose="00000009000000000000" pitchFamily="49" charset="0"/>
              </a:rPr>
              <a:t>order_count</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FROM </a:t>
            </a:r>
            <a:r>
              <a:rPr lang="en-IN" sz="900" dirty="0" err="1">
                <a:latin typeface="Roboto Mono" panose="00000009000000000000" pitchFamily="49" charset="0"/>
                <a:ea typeface="Roboto Mono" panose="00000009000000000000" pitchFamily="49" charset="0"/>
              </a:rPr>
              <a:t>order_details</a:t>
            </a:r>
            <a:r>
              <a:rPr lang="en-IN" sz="900" dirty="0">
                <a:latin typeface="Roboto Mono" panose="00000009000000000000" pitchFamily="49" charset="0"/>
                <a:ea typeface="Roboto Mono" panose="00000009000000000000" pitchFamily="49" charset="0"/>
              </a:rPr>
              <a:t> od JOIN pizzas p ON </a:t>
            </a:r>
            <a:r>
              <a:rPr lang="en-IN" sz="900" dirty="0" err="1">
                <a:latin typeface="Roboto Mono" panose="00000009000000000000" pitchFamily="49" charset="0"/>
                <a:ea typeface="Roboto Mono" panose="00000009000000000000" pitchFamily="49" charset="0"/>
              </a:rPr>
              <a:t>od.pizza_id</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p.pizza_id</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GROUP BY </a:t>
            </a:r>
            <a:r>
              <a:rPr lang="en-IN" sz="900" dirty="0" err="1">
                <a:latin typeface="Roboto Mono" panose="00000009000000000000" pitchFamily="49" charset="0"/>
                <a:ea typeface="Roboto Mono" panose="00000009000000000000" pitchFamily="49" charset="0"/>
              </a:rPr>
              <a:t>p.size</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ORDER BY </a:t>
            </a:r>
            <a:r>
              <a:rPr lang="en-IN" sz="900" dirty="0" err="1">
                <a:latin typeface="Roboto Mono" panose="00000009000000000000" pitchFamily="49" charset="0"/>
                <a:ea typeface="Roboto Mono" panose="00000009000000000000" pitchFamily="49" charset="0"/>
              </a:rPr>
              <a:t>order_count</a:t>
            </a:r>
            <a:r>
              <a:rPr lang="en-IN" sz="900" dirty="0">
                <a:latin typeface="Roboto Mono" panose="00000009000000000000" pitchFamily="49" charset="0"/>
                <a:ea typeface="Roboto Mono" panose="00000009000000000000" pitchFamily="49" charset="0"/>
              </a:rPr>
              <a:t> DESC;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61"/>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MOST ORDERED  </a:t>
            </a:r>
            <a:r>
              <a:rPr lang="en-US" sz="3200" dirty="0">
                <a:solidFill>
                  <a:schemeClr val="dk2"/>
                </a:solidFill>
              </a:rPr>
              <a:t>PIZZA TYPE</a:t>
            </a:r>
          </a:p>
        </p:txBody>
      </p:sp>
      <p:cxnSp>
        <p:nvCxnSpPr>
          <p:cNvPr id="1637" name="Google Shape;1637;p6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39" name="Google Shape;1639;p61"/>
          <p:cNvPicPr preferRelativeResize="0"/>
          <p:nvPr/>
        </p:nvPicPr>
        <p:blipFill rotWithShape="1">
          <a:blip r:embed="rId3">
            <a:alphaModFix/>
          </a:blip>
          <a:srcRect l="18361" t="3392" r="11315" b="3402"/>
          <a:stretch/>
        </p:blipFill>
        <p:spPr>
          <a:xfrm rot="5400000">
            <a:off x="6991287" y="-103839"/>
            <a:ext cx="3376651" cy="2533000"/>
          </a:xfrm>
          <a:prstGeom prst="rect">
            <a:avLst/>
          </a:prstGeom>
          <a:noFill/>
          <a:ln>
            <a:noFill/>
          </a:ln>
        </p:spPr>
      </p:pic>
      <p:graphicFrame>
        <p:nvGraphicFramePr>
          <p:cNvPr id="12" name="Chart 11">
            <a:extLst>
              <a:ext uri="{FF2B5EF4-FFF2-40B4-BE49-F238E27FC236}">
                <a16:creationId xmlns:a16="http://schemas.microsoft.com/office/drawing/2014/main" id="{4165FBC7-D304-C2FC-9521-6FC5D4E6F582}"/>
              </a:ext>
            </a:extLst>
          </p:cNvPr>
          <p:cNvGraphicFramePr/>
          <p:nvPr>
            <p:extLst>
              <p:ext uri="{D42A27DB-BD31-4B8C-83A1-F6EECF244321}">
                <p14:modId xmlns:p14="http://schemas.microsoft.com/office/powerpoint/2010/main" val="4240896152"/>
              </p:ext>
            </p:extLst>
          </p:nvPr>
        </p:nvGraphicFramePr>
        <p:xfrm>
          <a:off x="2937641" y="1377696"/>
          <a:ext cx="4721772" cy="2413544"/>
        </p:xfrm>
        <a:graphic>
          <a:graphicData uri="http://schemas.openxmlformats.org/drawingml/2006/chart">
            <c:chart xmlns:c="http://schemas.openxmlformats.org/drawingml/2006/chart" xmlns:r="http://schemas.openxmlformats.org/officeDocument/2006/relationships" r:id="rId4"/>
          </a:graphicData>
        </a:graphic>
      </p:graphicFrame>
      <p:sp>
        <p:nvSpPr>
          <p:cNvPr id="23" name="Google Shape;1197;p42">
            <a:extLst>
              <a:ext uri="{FF2B5EF4-FFF2-40B4-BE49-F238E27FC236}">
                <a16:creationId xmlns:a16="http://schemas.microsoft.com/office/drawing/2014/main" id="{D935F0CB-05FE-A589-E5E0-1BFAF29A7F52}"/>
              </a:ext>
            </a:extLst>
          </p:cNvPr>
          <p:cNvSpPr txBox="1">
            <a:spLocks/>
          </p:cNvSpPr>
          <p:nvPr/>
        </p:nvSpPr>
        <p:spPr>
          <a:xfrm>
            <a:off x="642445" y="3765804"/>
            <a:ext cx="7859110" cy="692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285750" indent="-285750">
              <a:buSzPct val="100000"/>
              <a:buFont typeface="Wingdings" panose="05000000000000000000" pitchFamily="2" charset="2"/>
              <a:buChar char="Ø"/>
            </a:pPr>
            <a:r>
              <a:rPr lang="en-US" sz="1300" b="0" i="0" dirty="0">
                <a:solidFill>
                  <a:srgbClr val="3B2E2C"/>
                </a:solidFill>
                <a:effectLst/>
                <a:latin typeface="Roboto Mono" panose="00000009000000000000" pitchFamily="49" charset="0"/>
                <a:ea typeface="Roboto Mono" panose="00000009000000000000" pitchFamily="49" charset="0"/>
                <a:cs typeface="Fjalla One" panose="02000506040000020004" pitchFamily="2" charset="0"/>
              </a:rPr>
              <a:t>Classic Deluxe Pizza is the most popular pizza type by quantity of orders.</a:t>
            </a:r>
            <a:endParaRPr lang="en-IN" sz="1300" dirty="0">
              <a:effectLst/>
              <a:latin typeface="Roboto Mono" panose="00000009000000000000" pitchFamily="49" charset="0"/>
              <a:ea typeface="Roboto Mono" panose="00000009000000000000" pitchFamily="49" charset="0"/>
            </a:endParaRPr>
          </a:p>
        </p:txBody>
      </p:sp>
      <p:sp>
        <p:nvSpPr>
          <p:cNvPr id="3" name="TextBox 2">
            <a:extLst>
              <a:ext uri="{FF2B5EF4-FFF2-40B4-BE49-F238E27FC236}">
                <a16:creationId xmlns:a16="http://schemas.microsoft.com/office/drawing/2014/main" id="{A80E7CDB-64B0-FC68-A857-C1F36D671322}"/>
              </a:ext>
            </a:extLst>
          </p:cNvPr>
          <p:cNvSpPr txBox="1"/>
          <p:nvPr/>
        </p:nvSpPr>
        <p:spPr>
          <a:xfrm>
            <a:off x="568002" y="1249400"/>
            <a:ext cx="1527498" cy="2708434"/>
          </a:xfrm>
          <a:prstGeom prst="rect">
            <a:avLst/>
          </a:prstGeom>
          <a:noFill/>
          <a:ln>
            <a:solidFill>
              <a:schemeClr val="tx1"/>
            </a:solidFill>
            <a:prstDash val="sysDot"/>
          </a:ln>
        </p:spPr>
        <p:txBody>
          <a:bodyPr wrap="square">
            <a:spAutoFit/>
          </a:bodyPr>
          <a:lstStyle/>
          <a:p>
            <a:r>
              <a:rPr lang="en-IN" sz="1000" dirty="0">
                <a:latin typeface="Roboto Mono" panose="00000009000000000000" pitchFamily="49" charset="0"/>
                <a:ea typeface="Roboto Mono" panose="00000009000000000000" pitchFamily="49" charset="0"/>
              </a:rPr>
              <a:t>SELECT pt.name, SUM(</a:t>
            </a:r>
            <a:r>
              <a:rPr lang="en-IN" sz="1000" dirty="0" err="1">
                <a:latin typeface="Roboto Mono" panose="00000009000000000000" pitchFamily="49" charset="0"/>
                <a:ea typeface="Roboto Mono" panose="00000009000000000000" pitchFamily="49" charset="0"/>
              </a:rPr>
              <a:t>od.quantity</a:t>
            </a:r>
            <a:r>
              <a:rPr lang="en-IN" sz="1000" dirty="0">
                <a:latin typeface="Roboto Mono" panose="00000009000000000000" pitchFamily="49" charset="0"/>
                <a:ea typeface="Roboto Mono" panose="00000009000000000000" pitchFamily="49" charset="0"/>
              </a:rPr>
              <a:t>) AS </a:t>
            </a:r>
            <a:r>
              <a:rPr lang="en-IN" sz="1000" dirty="0" err="1">
                <a:latin typeface="Roboto Mono" panose="00000009000000000000" pitchFamily="49" charset="0"/>
                <a:ea typeface="Roboto Mono" panose="00000009000000000000" pitchFamily="49" charset="0"/>
              </a:rPr>
              <a:t>total_quantity</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FROM </a:t>
            </a:r>
            <a:r>
              <a:rPr lang="en-IN" sz="1000" dirty="0" err="1">
                <a:latin typeface="Roboto Mono" panose="00000009000000000000" pitchFamily="49" charset="0"/>
                <a:ea typeface="Roboto Mono" panose="00000009000000000000" pitchFamily="49" charset="0"/>
              </a:rPr>
              <a:t>order_details</a:t>
            </a:r>
            <a:r>
              <a:rPr lang="en-IN" sz="1000" dirty="0">
                <a:latin typeface="Roboto Mono" panose="00000009000000000000" pitchFamily="49" charset="0"/>
                <a:ea typeface="Roboto Mono" panose="00000009000000000000" pitchFamily="49" charset="0"/>
              </a:rPr>
              <a:t> od JOIN pizzas p ON </a:t>
            </a:r>
            <a:r>
              <a:rPr lang="en-IN" sz="1000" dirty="0" err="1">
                <a:latin typeface="Roboto Mono" panose="00000009000000000000" pitchFamily="49" charset="0"/>
                <a:ea typeface="Roboto Mono" panose="00000009000000000000" pitchFamily="49" charset="0"/>
              </a:rPr>
              <a:t>od.pizza_id</a:t>
            </a:r>
            <a:r>
              <a:rPr lang="en-IN" sz="1000" dirty="0">
                <a:latin typeface="Roboto Mono" panose="00000009000000000000" pitchFamily="49" charset="0"/>
                <a:ea typeface="Roboto Mono" panose="00000009000000000000" pitchFamily="49" charset="0"/>
              </a:rPr>
              <a:t> = </a:t>
            </a:r>
            <a:r>
              <a:rPr lang="en-IN" sz="1000" dirty="0" err="1">
                <a:latin typeface="Roboto Mono" panose="00000009000000000000" pitchFamily="49" charset="0"/>
                <a:ea typeface="Roboto Mono" panose="00000009000000000000" pitchFamily="49" charset="0"/>
              </a:rPr>
              <a:t>p.pizza_id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JOIN </a:t>
            </a:r>
            <a:r>
              <a:rPr lang="en-IN" sz="1000" dirty="0" err="1">
                <a:latin typeface="Roboto Mono" panose="00000009000000000000" pitchFamily="49" charset="0"/>
                <a:ea typeface="Roboto Mono" panose="00000009000000000000" pitchFamily="49" charset="0"/>
              </a:rPr>
              <a:t>pizza_types</a:t>
            </a:r>
            <a:r>
              <a:rPr lang="en-IN" sz="1000" dirty="0">
                <a:latin typeface="Roboto Mono" panose="00000009000000000000" pitchFamily="49" charset="0"/>
                <a:ea typeface="Roboto Mono" panose="00000009000000000000" pitchFamily="49" charset="0"/>
              </a:rPr>
              <a:t> pt ON </a:t>
            </a:r>
            <a:r>
              <a:rPr lang="en-IN" sz="1000" dirty="0" err="1">
                <a:latin typeface="Roboto Mono" panose="00000009000000000000" pitchFamily="49" charset="0"/>
                <a:ea typeface="Roboto Mono" panose="00000009000000000000" pitchFamily="49" charset="0"/>
              </a:rPr>
              <a:t>p.pizza_type_id</a:t>
            </a:r>
            <a:r>
              <a:rPr lang="en-IN" sz="1000" dirty="0">
                <a:latin typeface="Roboto Mono" panose="00000009000000000000" pitchFamily="49" charset="0"/>
                <a:ea typeface="Roboto Mono" panose="00000009000000000000" pitchFamily="49" charset="0"/>
              </a:rPr>
              <a:t> = </a:t>
            </a:r>
            <a:r>
              <a:rPr lang="en-IN" sz="1000" dirty="0" err="1">
                <a:latin typeface="Roboto Mono" panose="00000009000000000000" pitchFamily="49" charset="0"/>
                <a:ea typeface="Roboto Mono" panose="00000009000000000000" pitchFamily="49" charset="0"/>
              </a:rPr>
              <a:t>pt.pizza_type_id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GROUP BY pt.name</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ORDER BY </a:t>
            </a:r>
            <a:r>
              <a:rPr lang="en-IN" sz="1000" dirty="0" err="1">
                <a:latin typeface="Roboto Mono" panose="00000009000000000000" pitchFamily="49" charset="0"/>
                <a:ea typeface="Roboto Mono" panose="00000009000000000000" pitchFamily="49" charset="0"/>
              </a:rPr>
              <a:t>total_quantity</a:t>
            </a:r>
            <a:r>
              <a:rPr lang="en-IN" sz="1000" dirty="0">
                <a:latin typeface="Roboto Mono" panose="00000009000000000000" pitchFamily="49" charset="0"/>
                <a:ea typeface="Roboto Mono" panose="00000009000000000000" pitchFamily="49" charset="0"/>
              </a:rPr>
              <a:t> DESC</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LIMIT 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6"/>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TOP REVENUE-GENERATING PIZZAS </a:t>
            </a:r>
            <a:r>
              <a:rPr lang="en-US" sz="3200" dirty="0">
                <a:solidFill>
                  <a:schemeClr val="bg2"/>
                </a:solidFill>
              </a:rPr>
              <a:t>BY CATEGORY</a:t>
            </a:r>
          </a:p>
        </p:txBody>
      </p:sp>
      <p:cxnSp>
        <p:nvCxnSpPr>
          <p:cNvPr id="1276" name="Google Shape;1276;p46">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01" name="Google Shape;1301;p46"/>
          <p:cNvPicPr preferRelativeResize="0"/>
          <p:nvPr/>
        </p:nvPicPr>
        <p:blipFill>
          <a:blip r:embed="rId3">
            <a:alphaModFix/>
          </a:blip>
          <a:stretch>
            <a:fillRect/>
          </a:stretch>
        </p:blipFill>
        <p:spPr>
          <a:xfrm rot="1610470">
            <a:off x="7825198" y="180240"/>
            <a:ext cx="1043726" cy="1028244"/>
          </a:xfrm>
          <a:prstGeom prst="rect">
            <a:avLst/>
          </a:prstGeom>
          <a:noFill/>
          <a:ln>
            <a:noFill/>
          </a:ln>
        </p:spPr>
      </p:pic>
      <p:pic>
        <p:nvPicPr>
          <p:cNvPr id="1302" name="Google Shape;1302;p46"/>
          <p:cNvPicPr preferRelativeResize="0"/>
          <p:nvPr/>
        </p:nvPicPr>
        <p:blipFill>
          <a:blip r:embed="rId3">
            <a:alphaModFix/>
          </a:blip>
          <a:stretch>
            <a:fillRect/>
          </a:stretch>
        </p:blipFill>
        <p:spPr>
          <a:xfrm rot="7010470">
            <a:off x="178283" y="4034047"/>
            <a:ext cx="1043726" cy="1028244"/>
          </a:xfrm>
          <a:prstGeom prst="rect">
            <a:avLst/>
          </a:prstGeom>
          <a:noFill/>
          <a:ln>
            <a:noFill/>
          </a:ln>
        </p:spPr>
      </p:pic>
      <p:sp>
        <p:nvSpPr>
          <p:cNvPr id="2" name="Google Shape;1197;p42">
            <a:extLst>
              <a:ext uri="{FF2B5EF4-FFF2-40B4-BE49-F238E27FC236}">
                <a16:creationId xmlns:a16="http://schemas.microsoft.com/office/drawing/2014/main" id="{C7BEC616-36CB-0420-587F-F44D7F8D8BA5}"/>
              </a:ext>
            </a:extLst>
          </p:cNvPr>
          <p:cNvSpPr txBox="1">
            <a:spLocks/>
          </p:cNvSpPr>
          <p:nvPr/>
        </p:nvSpPr>
        <p:spPr>
          <a:xfrm>
            <a:off x="1831395" y="3801156"/>
            <a:ext cx="7859110" cy="692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285750" indent="-285750">
              <a:buSzPct val="100000"/>
              <a:buFont typeface="Wingdings" panose="05000000000000000000" pitchFamily="2" charset="2"/>
              <a:buChar char="Ø"/>
            </a:pPr>
            <a:r>
              <a:rPr lang="en-US" sz="1300" b="0" i="0" dirty="0">
                <a:solidFill>
                  <a:srgbClr val="3B2E2C"/>
                </a:solidFill>
                <a:effectLst/>
                <a:latin typeface="Roboto Mono" panose="00000009000000000000" pitchFamily="49" charset="0"/>
                <a:ea typeface="Roboto Mono" panose="00000009000000000000" pitchFamily="49" charset="0"/>
                <a:cs typeface="Fjalla One" panose="02000506040000020004" pitchFamily="2" charset="0"/>
              </a:rPr>
              <a:t>Thai Chicken Pizza generates the most revenue.</a:t>
            </a:r>
            <a:endParaRPr lang="en-IN" sz="1300" dirty="0">
              <a:effectLst/>
              <a:latin typeface="Roboto Mono" panose="00000009000000000000" pitchFamily="49" charset="0"/>
              <a:ea typeface="Roboto Mono" panose="00000009000000000000" pitchFamily="49" charset="0"/>
            </a:endParaRPr>
          </a:p>
        </p:txBody>
      </p:sp>
      <p:sp>
        <p:nvSpPr>
          <p:cNvPr id="4" name="TextBox 3">
            <a:extLst>
              <a:ext uri="{FF2B5EF4-FFF2-40B4-BE49-F238E27FC236}">
                <a16:creationId xmlns:a16="http://schemas.microsoft.com/office/drawing/2014/main" id="{139BD47A-E789-1218-C38B-748A8D231229}"/>
              </a:ext>
            </a:extLst>
          </p:cNvPr>
          <p:cNvSpPr txBox="1"/>
          <p:nvPr/>
        </p:nvSpPr>
        <p:spPr>
          <a:xfrm>
            <a:off x="570921" y="1262386"/>
            <a:ext cx="2165135" cy="3000821"/>
          </a:xfrm>
          <a:prstGeom prst="rect">
            <a:avLst/>
          </a:prstGeom>
          <a:noFill/>
          <a:ln>
            <a:solidFill>
              <a:schemeClr val="tx1"/>
            </a:solidFill>
            <a:prstDash val="sysDot"/>
          </a:ln>
        </p:spPr>
        <p:txBody>
          <a:bodyPr wrap="square">
            <a:spAutoFit/>
          </a:bodyPr>
          <a:lstStyle/>
          <a:p>
            <a:r>
              <a:rPr lang="en-IN" sz="900" dirty="0">
                <a:latin typeface="Roboto Mono" panose="00000009000000000000" pitchFamily="49" charset="0"/>
                <a:ea typeface="Roboto Mono" panose="00000009000000000000" pitchFamily="49" charset="0"/>
              </a:rPr>
              <a:t>WITH </a:t>
            </a:r>
            <a:r>
              <a:rPr lang="en-IN" sz="900" dirty="0" err="1">
                <a:latin typeface="Roboto Mono" panose="00000009000000000000" pitchFamily="49" charset="0"/>
                <a:ea typeface="Roboto Mono" panose="00000009000000000000" pitchFamily="49" charset="0"/>
              </a:rPr>
              <a:t>ranked_pizzas</a:t>
            </a:r>
            <a:r>
              <a:rPr lang="en-IN" sz="900" dirty="0">
                <a:latin typeface="Roboto Mono" panose="00000009000000000000" pitchFamily="49" charset="0"/>
                <a:ea typeface="Roboto Mono" panose="00000009000000000000" pitchFamily="49" charset="0"/>
              </a:rPr>
              <a:t> AS (SELECT </a:t>
            </a:r>
            <a:r>
              <a:rPr lang="en-IN" sz="900" dirty="0" err="1">
                <a:latin typeface="Roboto Mono" panose="00000009000000000000" pitchFamily="49" charset="0"/>
                <a:ea typeface="Roboto Mono" panose="00000009000000000000" pitchFamily="49" charset="0"/>
              </a:rPr>
              <a:t>pt.category</a:t>
            </a:r>
            <a:r>
              <a:rPr lang="en-IN" sz="900" dirty="0">
                <a:latin typeface="Roboto Mono" panose="00000009000000000000" pitchFamily="49" charset="0"/>
                <a:ea typeface="Roboto Mono" panose="00000009000000000000" pitchFamily="49" charset="0"/>
              </a:rPr>
              <a:t>, pt.name, SUM(</a:t>
            </a:r>
            <a:r>
              <a:rPr lang="en-IN" sz="900" dirty="0" err="1">
                <a:latin typeface="Roboto Mono" panose="00000009000000000000" pitchFamily="49" charset="0"/>
                <a:ea typeface="Roboto Mono" panose="00000009000000000000" pitchFamily="49" charset="0"/>
              </a:rPr>
              <a:t>p.price</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o.quantity</a:t>
            </a:r>
            <a:r>
              <a:rPr lang="en-IN" sz="900" dirty="0">
                <a:latin typeface="Roboto Mono" panose="00000009000000000000" pitchFamily="49" charset="0"/>
                <a:ea typeface="Roboto Mono" panose="00000009000000000000" pitchFamily="49" charset="0"/>
              </a:rPr>
              <a:t>) AS </a:t>
            </a:r>
            <a:r>
              <a:rPr lang="en-IN" sz="900" dirty="0" err="1">
                <a:latin typeface="Roboto Mono" panose="00000009000000000000" pitchFamily="49" charset="0"/>
                <a:ea typeface="Roboto Mono" panose="00000009000000000000" pitchFamily="49" charset="0"/>
              </a:rPr>
              <a:t>Total_revenue</a:t>
            </a:r>
            <a:r>
              <a:rPr lang="en-IN" sz="900" dirty="0">
                <a:latin typeface="Roboto Mono" panose="00000009000000000000" pitchFamily="49" charset="0"/>
                <a:ea typeface="Roboto Mono" panose="00000009000000000000" pitchFamily="49" charset="0"/>
              </a:rPr>
              <a:t>, ROW_NUMBER() OVER (PARTITION BY </a:t>
            </a:r>
            <a:r>
              <a:rPr lang="en-IN" sz="900" dirty="0" err="1">
                <a:latin typeface="Roboto Mono" panose="00000009000000000000" pitchFamily="49" charset="0"/>
                <a:ea typeface="Roboto Mono" panose="00000009000000000000" pitchFamily="49" charset="0"/>
              </a:rPr>
              <a:t>pt.category</a:t>
            </a:r>
            <a:r>
              <a:rPr lang="en-IN" sz="900" dirty="0">
                <a:latin typeface="Roboto Mono" panose="00000009000000000000" pitchFamily="49" charset="0"/>
                <a:ea typeface="Roboto Mono" panose="00000009000000000000" pitchFamily="49" charset="0"/>
              </a:rPr>
              <a:t> ORDER BY SUM(</a:t>
            </a:r>
            <a:r>
              <a:rPr lang="en-IN" sz="900" dirty="0" err="1">
                <a:latin typeface="Roboto Mono" panose="00000009000000000000" pitchFamily="49" charset="0"/>
                <a:ea typeface="Roboto Mono" panose="00000009000000000000" pitchFamily="49" charset="0"/>
              </a:rPr>
              <a:t>p.price</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o.quantity</a:t>
            </a:r>
            <a:r>
              <a:rPr lang="en-IN" sz="900" dirty="0">
                <a:latin typeface="Roboto Mono" panose="00000009000000000000" pitchFamily="49" charset="0"/>
                <a:ea typeface="Roboto Mono" panose="00000009000000000000" pitchFamily="49" charset="0"/>
              </a:rPr>
              <a:t>) DESC) AS rank1    FROM </a:t>
            </a:r>
            <a:r>
              <a:rPr lang="en-IN" sz="900" dirty="0" err="1">
                <a:latin typeface="Roboto Mono" panose="00000009000000000000" pitchFamily="49" charset="0"/>
                <a:ea typeface="Roboto Mono" panose="00000009000000000000" pitchFamily="49" charset="0"/>
              </a:rPr>
              <a:t>order_details</a:t>
            </a:r>
            <a:r>
              <a:rPr lang="en-IN" sz="900" dirty="0">
                <a:latin typeface="Roboto Mono" panose="00000009000000000000" pitchFamily="49" charset="0"/>
                <a:ea typeface="Roboto Mono" panose="00000009000000000000" pitchFamily="49" charset="0"/>
              </a:rPr>
              <a:t> o JOIN pizzas p ON </a:t>
            </a:r>
            <a:r>
              <a:rPr lang="en-IN" sz="900" dirty="0" err="1">
                <a:latin typeface="Roboto Mono" panose="00000009000000000000" pitchFamily="49" charset="0"/>
                <a:ea typeface="Roboto Mono" panose="00000009000000000000" pitchFamily="49" charset="0"/>
              </a:rPr>
              <a:t>o.pizza_id</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p.pizza_id</a:t>
            </a:r>
            <a:r>
              <a:rPr lang="en-IN" sz="900" dirty="0">
                <a:latin typeface="Roboto Mono" panose="00000009000000000000" pitchFamily="49" charset="0"/>
                <a:ea typeface="Roboto Mono" panose="00000009000000000000" pitchFamily="49" charset="0"/>
              </a:rPr>
              <a:t> JOIN </a:t>
            </a:r>
            <a:r>
              <a:rPr lang="en-IN" sz="900" dirty="0" err="1">
                <a:latin typeface="Roboto Mono" panose="00000009000000000000" pitchFamily="49" charset="0"/>
                <a:ea typeface="Roboto Mono" panose="00000009000000000000" pitchFamily="49" charset="0"/>
              </a:rPr>
              <a:t>pizza_types</a:t>
            </a:r>
            <a:r>
              <a:rPr lang="en-IN" sz="900" dirty="0">
                <a:latin typeface="Roboto Mono" panose="00000009000000000000" pitchFamily="49" charset="0"/>
                <a:ea typeface="Roboto Mono" panose="00000009000000000000" pitchFamily="49" charset="0"/>
              </a:rPr>
              <a:t> pt ON </a:t>
            </a:r>
            <a:r>
              <a:rPr lang="en-IN" sz="900" dirty="0" err="1">
                <a:latin typeface="Roboto Mono" panose="00000009000000000000" pitchFamily="49" charset="0"/>
                <a:ea typeface="Roboto Mono" panose="00000009000000000000" pitchFamily="49" charset="0"/>
              </a:rPr>
              <a:t>p.pizza_type_id</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pt.pizza_type_id</a:t>
            </a:r>
            <a:r>
              <a:rPr lang="en-IN" sz="900" dirty="0">
                <a:latin typeface="Roboto Mono" panose="00000009000000000000" pitchFamily="49" charset="0"/>
                <a:ea typeface="Roboto Mono" panose="00000009000000000000" pitchFamily="49" charset="0"/>
              </a:rPr>
              <a:t>    GROUP BY </a:t>
            </a:r>
            <a:r>
              <a:rPr lang="en-IN" sz="900" dirty="0" err="1">
                <a:latin typeface="Roboto Mono" panose="00000009000000000000" pitchFamily="49" charset="0"/>
                <a:ea typeface="Roboto Mono" panose="00000009000000000000" pitchFamily="49" charset="0"/>
              </a:rPr>
              <a:t>pt.category</a:t>
            </a:r>
            <a:r>
              <a:rPr lang="en-IN" sz="900" dirty="0">
                <a:latin typeface="Roboto Mono" panose="00000009000000000000" pitchFamily="49" charset="0"/>
                <a:ea typeface="Roboto Mono" panose="00000009000000000000" pitchFamily="49" charset="0"/>
              </a:rPr>
              <a:t>, pt.name)SELECT     category, name AS </a:t>
            </a:r>
            <a:r>
              <a:rPr lang="en-IN" sz="900" dirty="0" err="1">
                <a:latin typeface="Roboto Mono" panose="00000009000000000000" pitchFamily="49" charset="0"/>
                <a:ea typeface="Roboto Mono" panose="00000009000000000000" pitchFamily="49" charset="0"/>
              </a:rPr>
              <a:t>pizza_types</a:t>
            </a:r>
            <a:r>
              <a:rPr lang="en-IN" sz="900" dirty="0">
                <a:latin typeface="Roboto Mono" panose="00000009000000000000" pitchFamily="49" charset="0"/>
                <a:ea typeface="Roboto Mono" panose="00000009000000000000" pitchFamily="49" charset="0"/>
              </a:rPr>
              <a:t>,</a:t>
            </a:r>
            <a:br>
              <a:rPr lang="en-IN" sz="900" dirty="0">
                <a:latin typeface="Roboto Mono" panose="00000009000000000000" pitchFamily="49" charset="0"/>
                <a:ea typeface="Roboto Mono" panose="00000009000000000000" pitchFamily="49" charset="0"/>
              </a:rPr>
            </a:br>
            <a:r>
              <a:rPr lang="en-IN" sz="900" dirty="0" err="1">
                <a:latin typeface="Roboto Mono" panose="00000009000000000000" pitchFamily="49" charset="0"/>
                <a:ea typeface="Roboto Mono" panose="00000009000000000000" pitchFamily="49" charset="0"/>
              </a:rPr>
              <a:t>Total_revenue</a:t>
            </a:r>
            <a:r>
              <a:rPr lang="en-IN" sz="900" dirty="0">
                <a:latin typeface="Roboto Mono" panose="00000009000000000000" pitchFamily="49" charset="0"/>
                <a:ea typeface="Roboto Mono" panose="00000009000000000000" pitchFamily="49" charset="0"/>
              </a:rPr>
              <a:t> FROM </a:t>
            </a:r>
            <a:r>
              <a:rPr lang="en-IN" sz="900" dirty="0" err="1">
                <a:latin typeface="Roboto Mono" panose="00000009000000000000" pitchFamily="49" charset="0"/>
                <a:ea typeface="Roboto Mono" panose="00000009000000000000" pitchFamily="49" charset="0"/>
              </a:rPr>
              <a:t>ranked_pizzas</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WHERE rank1 &lt;= 3</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ORDER BY category, </a:t>
            </a:r>
            <a:r>
              <a:rPr lang="en-IN" sz="900" dirty="0" err="1">
                <a:latin typeface="Roboto Mono" panose="00000009000000000000" pitchFamily="49" charset="0"/>
                <a:ea typeface="Roboto Mono" panose="00000009000000000000" pitchFamily="49" charset="0"/>
              </a:rPr>
              <a:t>total_revenue</a:t>
            </a:r>
            <a:r>
              <a:rPr lang="en-IN" sz="900" dirty="0">
                <a:latin typeface="Roboto Mono" panose="00000009000000000000" pitchFamily="49" charset="0"/>
                <a:ea typeface="Roboto Mono" panose="00000009000000000000" pitchFamily="49" charset="0"/>
              </a:rPr>
              <a:t> DESC;</a:t>
            </a:r>
          </a:p>
        </p:txBody>
      </p:sp>
      <p:graphicFrame>
        <p:nvGraphicFramePr>
          <p:cNvPr id="5" name="Table 4">
            <a:extLst>
              <a:ext uri="{FF2B5EF4-FFF2-40B4-BE49-F238E27FC236}">
                <a16:creationId xmlns:a16="http://schemas.microsoft.com/office/drawing/2014/main" id="{C2C97D3B-7EF5-DCC4-1860-34074A61CBF3}"/>
              </a:ext>
            </a:extLst>
          </p:cNvPr>
          <p:cNvGraphicFramePr>
            <a:graphicFrameLocks noGrp="1"/>
          </p:cNvGraphicFramePr>
          <p:nvPr>
            <p:extLst>
              <p:ext uri="{D42A27DB-BD31-4B8C-83A1-F6EECF244321}">
                <p14:modId xmlns:p14="http://schemas.microsoft.com/office/powerpoint/2010/main" val="4086317963"/>
              </p:ext>
            </p:extLst>
          </p:nvPr>
        </p:nvGraphicFramePr>
        <p:xfrm>
          <a:off x="3016922" y="1422661"/>
          <a:ext cx="5488056" cy="2414150"/>
        </p:xfrm>
        <a:graphic>
          <a:graphicData uri="http://schemas.openxmlformats.org/drawingml/2006/table">
            <a:tbl>
              <a:tblPr firstRow="1" bandRow="1">
                <a:tableStyleId>{2049540E-7966-4942-9612-A30B41F19997}</a:tableStyleId>
              </a:tblPr>
              <a:tblGrid>
                <a:gridCol w="784008">
                  <a:extLst>
                    <a:ext uri="{9D8B030D-6E8A-4147-A177-3AD203B41FA5}">
                      <a16:colId xmlns:a16="http://schemas.microsoft.com/office/drawing/2014/main" val="4035459441"/>
                    </a:ext>
                  </a:extLst>
                </a:gridCol>
                <a:gridCol w="784008">
                  <a:extLst>
                    <a:ext uri="{9D8B030D-6E8A-4147-A177-3AD203B41FA5}">
                      <a16:colId xmlns:a16="http://schemas.microsoft.com/office/drawing/2014/main" val="1238601130"/>
                    </a:ext>
                  </a:extLst>
                </a:gridCol>
                <a:gridCol w="784008">
                  <a:extLst>
                    <a:ext uri="{9D8B030D-6E8A-4147-A177-3AD203B41FA5}">
                      <a16:colId xmlns:a16="http://schemas.microsoft.com/office/drawing/2014/main" val="593155278"/>
                    </a:ext>
                  </a:extLst>
                </a:gridCol>
                <a:gridCol w="784008">
                  <a:extLst>
                    <a:ext uri="{9D8B030D-6E8A-4147-A177-3AD203B41FA5}">
                      <a16:colId xmlns:a16="http://schemas.microsoft.com/office/drawing/2014/main" val="2560092609"/>
                    </a:ext>
                  </a:extLst>
                </a:gridCol>
                <a:gridCol w="784008">
                  <a:extLst>
                    <a:ext uri="{9D8B030D-6E8A-4147-A177-3AD203B41FA5}">
                      <a16:colId xmlns:a16="http://schemas.microsoft.com/office/drawing/2014/main" val="1627624366"/>
                    </a:ext>
                  </a:extLst>
                </a:gridCol>
                <a:gridCol w="784008">
                  <a:extLst>
                    <a:ext uri="{9D8B030D-6E8A-4147-A177-3AD203B41FA5}">
                      <a16:colId xmlns:a16="http://schemas.microsoft.com/office/drawing/2014/main" val="2527148045"/>
                    </a:ext>
                  </a:extLst>
                </a:gridCol>
                <a:gridCol w="784008">
                  <a:extLst>
                    <a:ext uri="{9D8B030D-6E8A-4147-A177-3AD203B41FA5}">
                      <a16:colId xmlns:a16="http://schemas.microsoft.com/office/drawing/2014/main" val="1524745172"/>
                    </a:ext>
                  </a:extLst>
                </a:gridCol>
              </a:tblGrid>
              <a:tr h="368417">
                <a:tc>
                  <a:txBody>
                    <a:bodyPr/>
                    <a:lstStyle/>
                    <a:p>
                      <a:pPr algn="ctr"/>
                      <a:r>
                        <a:rPr lang="en-IN" sz="1200" dirty="0">
                          <a:latin typeface="Fjalla One" panose="02000506040000020004" pitchFamily="2" charset="0"/>
                          <a:ea typeface="Roboto Mono" panose="00000009000000000000" pitchFamily="49" charset="0"/>
                        </a:rPr>
                        <a:t>Category</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ea typeface="Roboto Mono" panose="00000009000000000000" pitchFamily="49" charset="0"/>
                        </a:rPr>
                        <a:t>1st</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rPr>
                        <a:t>Revenue</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ea typeface="Roboto Mono" panose="00000009000000000000" pitchFamily="49" charset="0"/>
                        </a:rPr>
                        <a:t>2nd</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rPr>
                        <a:t>Revenue</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ea typeface="Roboto Mono" panose="00000009000000000000" pitchFamily="49" charset="0"/>
                        </a:rPr>
                        <a:t>3rd</a:t>
                      </a:r>
                    </a:p>
                  </a:txBody>
                  <a:tcPr anchor="ctr">
                    <a:solidFill>
                      <a:schemeClr val="tx1">
                        <a:lumMod val="20000"/>
                        <a:lumOff val="80000"/>
                      </a:schemeClr>
                    </a:solidFill>
                  </a:tcPr>
                </a:tc>
                <a:tc>
                  <a:txBody>
                    <a:bodyPr/>
                    <a:lstStyle/>
                    <a:p>
                      <a:pPr algn="ctr"/>
                      <a:r>
                        <a:rPr lang="en-IN" sz="1200" dirty="0">
                          <a:latin typeface="Fjalla One" panose="02000506040000020004" pitchFamily="2" charset="0"/>
                        </a:rPr>
                        <a:t>Revenue</a:t>
                      </a:r>
                    </a:p>
                  </a:txBody>
                  <a:tcPr anchor="ctr">
                    <a:solidFill>
                      <a:schemeClr val="tx1">
                        <a:lumMod val="20000"/>
                        <a:lumOff val="80000"/>
                      </a:schemeClr>
                    </a:solidFill>
                  </a:tcPr>
                </a:tc>
                <a:extLst>
                  <a:ext uri="{0D108BD9-81ED-4DB2-BD59-A6C34878D82A}">
                    <a16:rowId xmlns:a16="http://schemas.microsoft.com/office/drawing/2014/main" val="4066660114"/>
                  </a:ext>
                </a:extLst>
              </a:tr>
              <a:tr h="590475">
                <a:tc>
                  <a:txBody>
                    <a:bodyPr/>
                    <a:lstStyle/>
                    <a:p>
                      <a:pPr algn="ctr"/>
                      <a:r>
                        <a:rPr lang="en-IN" sz="1200" dirty="0">
                          <a:solidFill>
                            <a:schemeClr val="bg1"/>
                          </a:solidFill>
                          <a:latin typeface="Fjalla One" panose="02000506040000020004" pitchFamily="2" charset="0"/>
                          <a:ea typeface="Roboto Mono" panose="00000009000000000000" pitchFamily="49" charset="0"/>
                        </a:rPr>
                        <a:t>Chicken</a:t>
                      </a:r>
                    </a:p>
                  </a:txBody>
                  <a:tcPr anchor="ctr">
                    <a:solidFill>
                      <a:schemeClr val="tx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Thai Chicken</a:t>
                      </a:r>
                    </a:p>
                  </a:txBody>
                  <a:tcPr anchor="ctr">
                    <a:solidFill>
                      <a:schemeClr val="tx1"/>
                    </a:solidFill>
                  </a:tcPr>
                </a:tc>
                <a:tc>
                  <a:txBody>
                    <a:bodyPr/>
                    <a:lstStyle/>
                    <a:p>
                      <a:pPr algn="ctr"/>
                      <a:r>
                        <a:rPr lang="en-IN" sz="1200" dirty="0">
                          <a:solidFill>
                            <a:schemeClr val="bg1"/>
                          </a:solidFill>
                          <a:latin typeface="Fjalla One" panose="02000506040000020004" pitchFamily="2" charset="0"/>
                        </a:rPr>
                        <a:t>43434.25</a:t>
                      </a:r>
                    </a:p>
                  </a:txBody>
                  <a:tcPr anchor="ctr">
                    <a:solidFill>
                      <a:schemeClr val="tx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Barbecue Chicken</a:t>
                      </a:r>
                    </a:p>
                  </a:txBody>
                  <a:tcPr anchor="ctr">
                    <a:solidFill>
                      <a:schemeClr val="tx1"/>
                    </a:solidFill>
                  </a:tcPr>
                </a:tc>
                <a:tc>
                  <a:txBody>
                    <a:bodyPr/>
                    <a:lstStyle/>
                    <a:p>
                      <a:pPr algn="ctr"/>
                      <a:r>
                        <a:rPr lang="en-IN" sz="1200" dirty="0">
                          <a:solidFill>
                            <a:schemeClr val="bg1"/>
                          </a:solidFill>
                          <a:latin typeface="Fjalla One" panose="02000506040000020004" pitchFamily="2" charset="0"/>
                        </a:rPr>
                        <a:t>42768</a:t>
                      </a:r>
                    </a:p>
                  </a:txBody>
                  <a:tcPr anchor="ctr">
                    <a:solidFill>
                      <a:schemeClr val="tx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California Chicken</a:t>
                      </a:r>
                    </a:p>
                  </a:txBody>
                  <a:tcPr anchor="ctr">
                    <a:solidFill>
                      <a:schemeClr val="tx1"/>
                    </a:solidFill>
                  </a:tcPr>
                </a:tc>
                <a:tc>
                  <a:txBody>
                    <a:bodyPr/>
                    <a:lstStyle/>
                    <a:p>
                      <a:pPr algn="ctr"/>
                      <a:r>
                        <a:rPr lang="en-IN" sz="1200" dirty="0">
                          <a:solidFill>
                            <a:schemeClr val="bg1"/>
                          </a:solidFill>
                          <a:latin typeface="Fjalla One" panose="02000506040000020004" pitchFamily="2" charset="0"/>
                        </a:rPr>
                        <a:t>41409.5</a:t>
                      </a:r>
                    </a:p>
                  </a:txBody>
                  <a:tcPr anchor="ctr">
                    <a:solidFill>
                      <a:schemeClr val="tx1"/>
                    </a:solidFill>
                  </a:tcPr>
                </a:tc>
                <a:extLst>
                  <a:ext uri="{0D108BD9-81ED-4DB2-BD59-A6C34878D82A}">
                    <a16:rowId xmlns:a16="http://schemas.microsoft.com/office/drawing/2014/main" val="1551421580"/>
                  </a:ext>
                </a:extLst>
              </a:tr>
              <a:tr h="485086">
                <a:tc>
                  <a:txBody>
                    <a:bodyPr/>
                    <a:lstStyle/>
                    <a:p>
                      <a:pPr algn="ctr"/>
                      <a:r>
                        <a:rPr lang="en-IN" sz="1200" dirty="0">
                          <a:solidFill>
                            <a:schemeClr val="bg1"/>
                          </a:solidFill>
                          <a:latin typeface="Fjalla One" panose="02000506040000020004" pitchFamily="2" charset="0"/>
                          <a:ea typeface="Roboto Mono" panose="00000009000000000000" pitchFamily="49" charset="0"/>
                        </a:rPr>
                        <a:t>Classic</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Classic Deluxe</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rPr>
                        <a:t>38180.5</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Hawaiian</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rPr>
                        <a:t>32273.25</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ea typeface="Roboto Mono" panose="00000009000000000000" pitchFamily="49" charset="0"/>
                        </a:rPr>
                        <a:t>Pepperoni</a:t>
                      </a:r>
                    </a:p>
                  </a:txBody>
                  <a:tcPr anchor="ctr">
                    <a:solidFill>
                      <a:schemeClr val="accent1"/>
                    </a:solidFill>
                  </a:tcPr>
                </a:tc>
                <a:tc>
                  <a:txBody>
                    <a:bodyPr/>
                    <a:lstStyle/>
                    <a:p>
                      <a:pPr algn="ctr"/>
                      <a:r>
                        <a:rPr lang="en-IN" sz="1200" dirty="0">
                          <a:solidFill>
                            <a:schemeClr val="bg1"/>
                          </a:solidFill>
                          <a:latin typeface="Fjalla One" panose="02000506040000020004" pitchFamily="2" charset="0"/>
                        </a:rPr>
                        <a:t>30161.75</a:t>
                      </a:r>
                    </a:p>
                  </a:txBody>
                  <a:tcPr anchor="ctr">
                    <a:solidFill>
                      <a:schemeClr val="accent1"/>
                    </a:solidFill>
                  </a:tcPr>
                </a:tc>
                <a:extLst>
                  <a:ext uri="{0D108BD9-81ED-4DB2-BD59-A6C34878D82A}">
                    <a16:rowId xmlns:a16="http://schemas.microsoft.com/office/drawing/2014/main" val="621954148"/>
                  </a:ext>
                </a:extLst>
              </a:tr>
              <a:tr h="485086">
                <a:tc>
                  <a:txBody>
                    <a:bodyPr/>
                    <a:lstStyle/>
                    <a:p>
                      <a:pPr algn="ctr"/>
                      <a:r>
                        <a:rPr lang="en-IN" sz="1200" dirty="0">
                          <a:latin typeface="Fjalla One" panose="02000506040000020004" pitchFamily="2" charset="0"/>
                          <a:ea typeface="Roboto Mono" panose="00000009000000000000" pitchFamily="49" charset="0"/>
                        </a:rPr>
                        <a:t>Supreme</a:t>
                      </a:r>
                    </a:p>
                  </a:txBody>
                  <a:tcPr anchor="ctr">
                    <a:solidFill>
                      <a:schemeClr val="bg2"/>
                    </a:solidFill>
                  </a:tcPr>
                </a:tc>
                <a:tc>
                  <a:txBody>
                    <a:bodyPr/>
                    <a:lstStyle/>
                    <a:p>
                      <a:pPr algn="ctr"/>
                      <a:r>
                        <a:rPr lang="en-IN" sz="1200" dirty="0">
                          <a:latin typeface="Fjalla One" panose="02000506040000020004" pitchFamily="2" charset="0"/>
                          <a:ea typeface="Roboto Mono" panose="00000009000000000000" pitchFamily="49" charset="0"/>
                        </a:rPr>
                        <a:t>Spicy Italian</a:t>
                      </a:r>
                    </a:p>
                  </a:txBody>
                  <a:tcPr anchor="ctr">
                    <a:solidFill>
                      <a:schemeClr val="bg2"/>
                    </a:solidFill>
                  </a:tcPr>
                </a:tc>
                <a:tc>
                  <a:txBody>
                    <a:bodyPr/>
                    <a:lstStyle/>
                    <a:p>
                      <a:pPr algn="ctr"/>
                      <a:r>
                        <a:rPr lang="en-IN" sz="1200" dirty="0">
                          <a:latin typeface="Fjalla One" panose="02000506040000020004" pitchFamily="2" charset="0"/>
                        </a:rPr>
                        <a:t>34831.25</a:t>
                      </a:r>
                    </a:p>
                  </a:txBody>
                  <a:tcPr anchor="ctr">
                    <a:solidFill>
                      <a:schemeClr val="bg2"/>
                    </a:solidFill>
                  </a:tcPr>
                </a:tc>
                <a:tc>
                  <a:txBody>
                    <a:bodyPr/>
                    <a:lstStyle/>
                    <a:p>
                      <a:pPr algn="ctr"/>
                      <a:r>
                        <a:rPr lang="en-IN" sz="1200" dirty="0">
                          <a:latin typeface="Fjalla One" panose="02000506040000020004" pitchFamily="2" charset="0"/>
                          <a:ea typeface="Roboto Mono" panose="00000009000000000000" pitchFamily="49" charset="0"/>
                        </a:rPr>
                        <a:t>Italian Supreme</a:t>
                      </a:r>
                    </a:p>
                  </a:txBody>
                  <a:tcPr anchor="ctr">
                    <a:solidFill>
                      <a:schemeClr val="bg2"/>
                    </a:solidFill>
                  </a:tcPr>
                </a:tc>
                <a:tc>
                  <a:txBody>
                    <a:bodyPr/>
                    <a:lstStyle/>
                    <a:p>
                      <a:pPr algn="ctr"/>
                      <a:r>
                        <a:rPr lang="en-IN" sz="1200" dirty="0">
                          <a:latin typeface="Fjalla One" panose="02000506040000020004" pitchFamily="2" charset="0"/>
                        </a:rPr>
                        <a:t>33476.75</a:t>
                      </a:r>
                    </a:p>
                  </a:txBody>
                  <a:tcPr anchor="ctr">
                    <a:solidFill>
                      <a:schemeClr val="bg2"/>
                    </a:solidFill>
                  </a:tcPr>
                </a:tc>
                <a:tc>
                  <a:txBody>
                    <a:bodyPr/>
                    <a:lstStyle/>
                    <a:p>
                      <a:pPr algn="ctr"/>
                      <a:r>
                        <a:rPr lang="en-IN" sz="1200" dirty="0">
                          <a:latin typeface="Fjalla One" panose="02000506040000020004" pitchFamily="2" charset="0"/>
                          <a:ea typeface="Roboto Mono" panose="00000009000000000000" pitchFamily="49" charset="0"/>
                        </a:rPr>
                        <a:t>Sicilian</a:t>
                      </a:r>
                    </a:p>
                  </a:txBody>
                  <a:tcPr anchor="ctr">
                    <a:solidFill>
                      <a:schemeClr val="bg2"/>
                    </a:solidFill>
                  </a:tcPr>
                </a:tc>
                <a:tc>
                  <a:txBody>
                    <a:bodyPr/>
                    <a:lstStyle/>
                    <a:p>
                      <a:pPr algn="ctr"/>
                      <a:r>
                        <a:rPr lang="en-IN" sz="1200" dirty="0">
                          <a:latin typeface="Fjalla One" panose="02000506040000020004" pitchFamily="2" charset="0"/>
                        </a:rPr>
                        <a:t>30940.5</a:t>
                      </a:r>
                    </a:p>
                  </a:txBody>
                  <a:tcPr anchor="ctr">
                    <a:solidFill>
                      <a:schemeClr val="bg2"/>
                    </a:solidFill>
                  </a:tcPr>
                </a:tc>
                <a:extLst>
                  <a:ext uri="{0D108BD9-81ED-4DB2-BD59-A6C34878D82A}">
                    <a16:rowId xmlns:a16="http://schemas.microsoft.com/office/drawing/2014/main" val="2774948348"/>
                  </a:ext>
                </a:extLst>
              </a:tr>
              <a:tr h="485086">
                <a:tc>
                  <a:txBody>
                    <a:bodyPr/>
                    <a:lstStyle/>
                    <a:p>
                      <a:pPr algn="ctr"/>
                      <a:r>
                        <a:rPr lang="en-IN" sz="1200" dirty="0">
                          <a:latin typeface="Fjalla One" panose="02000506040000020004" pitchFamily="2" charset="0"/>
                          <a:ea typeface="Roboto Mono" panose="00000009000000000000" pitchFamily="49" charset="0"/>
                        </a:rPr>
                        <a:t>Veggie</a:t>
                      </a:r>
                    </a:p>
                  </a:txBody>
                  <a:tcPr anchor="ctr">
                    <a:solidFill>
                      <a:schemeClr val="accent2"/>
                    </a:solidFill>
                  </a:tcPr>
                </a:tc>
                <a:tc>
                  <a:txBody>
                    <a:bodyPr/>
                    <a:lstStyle/>
                    <a:p>
                      <a:pPr algn="ctr"/>
                      <a:r>
                        <a:rPr lang="en-IN" sz="1200" dirty="0">
                          <a:latin typeface="Fjalla One" panose="02000506040000020004" pitchFamily="2" charset="0"/>
                          <a:ea typeface="Roboto Mono" panose="00000009000000000000" pitchFamily="49" charset="0"/>
                        </a:rPr>
                        <a:t>Four Cheese</a:t>
                      </a:r>
                    </a:p>
                  </a:txBody>
                  <a:tcPr anchor="ctr">
                    <a:solidFill>
                      <a:schemeClr val="accent2"/>
                    </a:solidFill>
                  </a:tcPr>
                </a:tc>
                <a:tc>
                  <a:txBody>
                    <a:bodyPr/>
                    <a:lstStyle/>
                    <a:p>
                      <a:pPr algn="ctr"/>
                      <a:r>
                        <a:rPr lang="en-IN" sz="1200" dirty="0">
                          <a:latin typeface="Fjalla One" panose="02000506040000020004" pitchFamily="2" charset="0"/>
                        </a:rPr>
                        <a:t>32265.70</a:t>
                      </a:r>
                    </a:p>
                  </a:txBody>
                  <a:tcPr anchor="ctr">
                    <a:solidFill>
                      <a:schemeClr val="accent2"/>
                    </a:solidFill>
                  </a:tcPr>
                </a:tc>
                <a:tc>
                  <a:txBody>
                    <a:bodyPr/>
                    <a:lstStyle/>
                    <a:p>
                      <a:pPr algn="ctr"/>
                      <a:r>
                        <a:rPr lang="en-IN" sz="1200" dirty="0">
                          <a:latin typeface="Fjalla One" panose="02000506040000020004" pitchFamily="2" charset="0"/>
                          <a:ea typeface="Roboto Mono" panose="00000009000000000000" pitchFamily="49" charset="0"/>
                        </a:rPr>
                        <a:t>Mexicana</a:t>
                      </a:r>
                    </a:p>
                  </a:txBody>
                  <a:tcPr anchor="ctr">
                    <a:solidFill>
                      <a:schemeClr val="accent2"/>
                    </a:solidFill>
                  </a:tcPr>
                </a:tc>
                <a:tc>
                  <a:txBody>
                    <a:bodyPr/>
                    <a:lstStyle/>
                    <a:p>
                      <a:pPr algn="ctr"/>
                      <a:r>
                        <a:rPr lang="en-IN" sz="1200" dirty="0">
                          <a:latin typeface="Fjalla One" panose="02000506040000020004" pitchFamily="2" charset="0"/>
                        </a:rPr>
                        <a:t>26780.75</a:t>
                      </a:r>
                    </a:p>
                  </a:txBody>
                  <a:tcPr anchor="ctr">
                    <a:solidFill>
                      <a:schemeClr val="accent2"/>
                    </a:solidFill>
                  </a:tcPr>
                </a:tc>
                <a:tc>
                  <a:txBody>
                    <a:bodyPr/>
                    <a:lstStyle/>
                    <a:p>
                      <a:pPr algn="ctr"/>
                      <a:r>
                        <a:rPr lang="en-IN" sz="1200" dirty="0">
                          <a:latin typeface="Fjalla One" panose="02000506040000020004" pitchFamily="2" charset="0"/>
                          <a:ea typeface="Roboto Mono" panose="00000009000000000000" pitchFamily="49" charset="0"/>
                        </a:rPr>
                        <a:t>Five Cheese</a:t>
                      </a:r>
                    </a:p>
                  </a:txBody>
                  <a:tcPr anchor="ctr">
                    <a:solidFill>
                      <a:schemeClr val="accent2"/>
                    </a:solidFill>
                  </a:tcPr>
                </a:tc>
                <a:tc>
                  <a:txBody>
                    <a:bodyPr/>
                    <a:lstStyle/>
                    <a:p>
                      <a:pPr algn="ctr"/>
                      <a:r>
                        <a:rPr lang="en-IN" sz="1200" dirty="0">
                          <a:latin typeface="Fjalla One" panose="02000506040000020004" pitchFamily="2" charset="0"/>
                        </a:rPr>
                        <a:t>26066.5</a:t>
                      </a:r>
                    </a:p>
                  </a:txBody>
                  <a:tcPr anchor="ctr">
                    <a:solidFill>
                      <a:schemeClr val="accent2"/>
                    </a:solidFill>
                  </a:tcPr>
                </a:tc>
                <a:extLst>
                  <a:ext uri="{0D108BD9-81ED-4DB2-BD59-A6C34878D82A}">
                    <a16:rowId xmlns:a16="http://schemas.microsoft.com/office/drawing/2014/main" val="370286359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title"/>
          </p:nvPr>
        </p:nvSpPr>
        <p:spPr>
          <a:xfrm>
            <a:off x="713223" y="2370150"/>
            <a:ext cx="7345895"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PRICING </a:t>
            </a:r>
            <a:r>
              <a:rPr lang="en" sz="5400" dirty="0">
                <a:solidFill>
                  <a:schemeClr val="dk2"/>
                </a:solidFill>
              </a:rPr>
              <a:t>STRATEGY</a:t>
            </a:r>
            <a:endParaRPr sz="5400" dirty="0">
              <a:solidFill>
                <a:schemeClr val="dk2"/>
              </a:solidFill>
            </a:endParaRPr>
          </a:p>
        </p:txBody>
      </p:sp>
      <p:sp>
        <p:nvSpPr>
          <p:cNvPr id="1255" name="Google Shape;1255;p45"/>
          <p:cNvSpPr txBox="1">
            <a:spLocks noGrp="1"/>
          </p:cNvSpPr>
          <p:nvPr>
            <p:ph type="title" idx="2"/>
          </p:nvPr>
        </p:nvSpPr>
        <p:spPr>
          <a:xfrm>
            <a:off x="713225" y="539500"/>
            <a:ext cx="16281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256" name="Google Shape;1256;p45"/>
          <p:cNvSpPr txBox="1">
            <a:spLocks noGrp="1"/>
          </p:cNvSpPr>
          <p:nvPr>
            <p:ph type="subTitle" idx="1"/>
          </p:nvPr>
        </p:nvSpPr>
        <p:spPr>
          <a:xfrm>
            <a:off x="713225" y="3480800"/>
            <a:ext cx="3215400" cy="683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Cost and Value Analysis</a:t>
            </a:r>
            <a:endParaRPr dirty="0"/>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398475" y="-149325"/>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Tree>
    <p:extLst>
      <p:ext uri="{BB962C8B-B14F-4D97-AF65-F5344CB8AC3E}">
        <p14:creationId xmlns:p14="http://schemas.microsoft.com/office/powerpoint/2010/main" val="3999844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64"/>
          <p:cNvSpPr txBox="1">
            <a:spLocks noGrp="1"/>
          </p:cNvSpPr>
          <p:nvPr>
            <p:ph type="title"/>
          </p:nvPr>
        </p:nvSpPr>
        <p:spPr>
          <a:xfrm>
            <a:off x="921835" y="1342223"/>
            <a:ext cx="2418900" cy="1229400"/>
          </a:xfrm>
          <a:prstGeom prst="rect">
            <a:avLst/>
          </a:prstGeom>
          <a:ln w="12700">
            <a:solidFill>
              <a:schemeClr val="tx1"/>
            </a:solidFill>
            <a:prstDash val="sysDash"/>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THE GREEK </a:t>
            </a:r>
            <a:r>
              <a:rPr lang="en" sz="3600" dirty="0">
                <a:solidFill>
                  <a:schemeClr val="dk2"/>
                </a:solidFill>
              </a:rPr>
              <a:t>PIZZA</a:t>
            </a:r>
            <a:endParaRPr sz="3600" dirty="0">
              <a:solidFill>
                <a:schemeClr val="dk2"/>
              </a:solidFill>
            </a:endParaRPr>
          </a:p>
        </p:txBody>
      </p:sp>
      <p:sp>
        <p:nvSpPr>
          <p:cNvPr id="1692" name="Google Shape;1692;p64"/>
          <p:cNvSpPr txBox="1">
            <a:spLocks noGrp="1"/>
          </p:cNvSpPr>
          <p:nvPr>
            <p:ph type="subTitle" idx="1"/>
          </p:nvPr>
        </p:nvSpPr>
        <p:spPr>
          <a:xfrm>
            <a:off x="921835" y="2556672"/>
            <a:ext cx="2412300" cy="15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SIZE: XXL</a:t>
            </a:r>
          </a:p>
          <a:p>
            <a:pPr marL="0" lvl="0" indent="0" algn="ctr" rtl="0">
              <a:spcBef>
                <a:spcPts val="0"/>
              </a:spcBef>
              <a:spcAft>
                <a:spcPts val="0"/>
              </a:spcAft>
              <a:buNone/>
            </a:pPr>
            <a:r>
              <a:rPr lang="en-IN" sz="1600" dirty="0"/>
              <a:t>Price: $35.95</a:t>
            </a:r>
            <a:br>
              <a:rPr lang="en" sz="1600" dirty="0"/>
            </a:br>
            <a:r>
              <a:rPr lang="en" sz="1600" dirty="0"/>
              <a:t>is</a:t>
            </a:r>
            <a:br>
              <a:rPr lang="en" sz="1600" dirty="0"/>
            </a:br>
            <a:r>
              <a:rPr lang="en" sz="1600" dirty="0"/>
              <a:t>the most expensive item on the menu.</a:t>
            </a:r>
            <a:endParaRPr sz="1600" dirty="0"/>
          </a:p>
        </p:txBody>
      </p:sp>
      <p:sp>
        <p:nvSpPr>
          <p:cNvPr id="1693" name="Google Shape;1693;p64"/>
          <p:cNvSpPr/>
          <p:nvPr/>
        </p:nvSpPr>
        <p:spPr>
          <a:xfrm>
            <a:off x="3859077" y="1495586"/>
            <a:ext cx="3541363" cy="2086017"/>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94" name="Google Shape;1694;p64"/>
          <p:cNvPicPr preferRelativeResize="0"/>
          <p:nvPr/>
        </p:nvPicPr>
        <p:blipFill rotWithShape="1">
          <a:blip r:embed="rId3"/>
          <a:srcRect t="39097" r="4412" b="22106"/>
          <a:stretch/>
        </p:blipFill>
        <p:spPr>
          <a:xfrm>
            <a:off x="4023625" y="1665783"/>
            <a:ext cx="3229581" cy="1778227"/>
          </a:xfrm>
          <a:prstGeom prst="rect">
            <a:avLst/>
          </a:prstGeom>
          <a:noFill/>
          <a:ln w="9525" cap="flat" cmpd="sng">
            <a:solidFill>
              <a:schemeClr val="dk1"/>
            </a:solidFill>
            <a:prstDash val="solid"/>
            <a:round/>
            <a:headEnd type="none" w="sm" len="sm"/>
            <a:tailEnd type="none" w="sm" len="sm"/>
          </a:ln>
        </p:spPr>
      </p:pic>
      <p:sp>
        <p:nvSpPr>
          <p:cNvPr id="1695" name="Google Shape;1695;p64"/>
          <p:cNvSpPr/>
          <p:nvPr/>
        </p:nvSpPr>
        <p:spPr>
          <a:xfrm>
            <a:off x="6726700" y="2615113"/>
            <a:ext cx="1293000" cy="1988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96" name="Google Shape;1696;p64">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697" name="Google Shape;1697;p64"/>
          <p:cNvPicPr preferRelativeResize="0"/>
          <p:nvPr/>
        </p:nvPicPr>
        <p:blipFill>
          <a:blip r:embed="rId4">
            <a:alphaModFix/>
          </a:blip>
          <a:stretch>
            <a:fillRect/>
          </a:stretch>
        </p:blipFill>
        <p:spPr>
          <a:xfrm rot="7341988">
            <a:off x="7219942" y="-424787"/>
            <a:ext cx="2111768" cy="2076974"/>
          </a:xfrm>
          <a:prstGeom prst="rect">
            <a:avLst/>
          </a:prstGeom>
          <a:noFill/>
          <a:ln>
            <a:noFill/>
          </a:ln>
        </p:spPr>
      </p:pic>
      <p:pic>
        <p:nvPicPr>
          <p:cNvPr id="1698" name="Google Shape;1698;p64"/>
          <p:cNvPicPr preferRelativeResize="0"/>
          <p:nvPr/>
        </p:nvPicPr>
        <p:blipFill rotWithShape="1">
          <a:blip r:embed="rId5">
            <a:alphaModFix/>
          </a:blip>
          <a:srcRect l="38840" t="26122" r="37688" b="6636"/>
          <a:stretch/>
        </p:blipFill>
        <p:spPr>
          <a:xfrm>
            <a:off x="6835210" y="2749372"/>
            <a:ext cx="1076080" cy="1740703"/>
          </a:xfrm>
          <a:prstGeom prst="rect">
            <a:avLst/>
          </a:prstGeom>
          <a:noFill/>
          <a:ln w="9525" cap="flat" cmpd="sng">
            <a:solidFill>
              <a:schemeClr val="dk1"/>
            </a:solidFill>
            <a:prstDash val="solid"/>
            <a:round/>
            <a:headEnd type="none" w="sm" len="sm"/>
            <a:tailEnd type="none" w="sm" len="sm"/>
          </a:ln>
        </p:spPr>
      </p:pic>
      <p:sp>
        <p:nvSpPr>
          <p:cNvPr id="2" name="Google Shape;1632;p61">
            <a:extLst>
              <a:ext uri="{FF2B5EF4-FFF2-40B4-BE49-F238E27FC236}">
                <a16:creationId xmlns:a16="http://schemas.microsoft.com/office/drawing/2014/main" id="{772B41BF-681D-CB87-4202-6005F77634E7}"/>
              </a:ext>
            </a:extLst>
          </p:cNvPr>
          <p:cNvSpPr txBox="1">
            <a:spLocks/>
          </p:cNvSpPr>
          <p:nvPr/>
        </p:nvSpPr>
        <p:spPr>
          <a:xfrm>
            <a:off x="706825" y="548450"/>
            <a:ext cx="7730400"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9pPr>
          </a:lstStyle>
          <a:p>
            <a:r>
              <a:rPr lang="en-US" sz="3200" dirty="0"/>
              <a:t>PREMIUM OFFERING: </a:t>
            </a:r>
            <a:r>
              <a:rPr lang="en-US" sz="3200" dirty="0">
                <a:solidFill>
                  <a:schemeClr val="dk2"/>
                </a:solidFill>
              </a:rPr>
              <a:t>HIGHEST PRICED PIZZA</a:t>
            </a:r>
          </a:p>
        </p:txBody>
      </p:sp>
      <p:sp>
        <p:nvSpPr>
          <p:cNvPr id="4" name="TextBox 3">
            <a:extLst>
              <a:ext uri="{FF2B5EF4-FFF2-40B4-BE49-F238E27FC236}">
                <a16:creationId xmlns:a16="http://schemas.microsoft.com/office/drawing/2014/main" id="{08E8827B-C614-562F-0326-E97470E136D8}"/>
              </a:ext>
            </a:extLst>
          </p:cNvPr>
          <p:cNvSpPr txBox="1"/>
          <p:nvPr/>
        </p:nvSpPr>
        <p:spPr>
          <a:xfrm>
            <a:off x="3859077" y="3579404"/>
            <a:ext cx="2867623" cy="784830"/>
          </a:xfrm>
          <a:prstGeom prst="rect">
            <a:avLst/>
          </a:prstGeom>
          <a:noFill/>
          <a:ln>
            <a:solidFill>
              <a:schemeClr val="tx1"/>
            </a:solidFill>
            <a:prstDash val="sysDot"/>
          </a:ln>
        </p:spPr>
        <p:txBody>
          <a:bodyPr wrap="square">
            <a:spAutoFit/>
          </a:bodyPr>
          <a:lstStyle/>
          <a:p>
            <a:pPr algn="ctr"/>
            <a:r>
              <a:rPr lang="en-IN" sz="900" dirty="0">
                <a:latin typeface="Roboto Mono" panose="00000009000000000000" pitchFamily="49" charset="0"/>
                <a:ea typeface="Roboto Mono" panose="00000009000000000000" pitchFamily="49" charset="0"/>
              </a:rPr>
              <a:t>SELECT pt.name, </a:t>
            </a:r>
            <a:r>
              <a:rPr lang="en-IN" sz="900" dirty="0" err="1">
                <a:latin typeface="Roboto Mono" panose="00000009000000000000" pitchFamily="49" charset="0"/>
                <a:ea typeface="Roboto Mono" panose="00000009000000000000" pitchFamily="49" charset="0"/>
              </a:rPr>
              <a:t>p.size</a:t>
            </a:r>
            <a:r>
              <a:rPr lang="en-IN" sz="900" dirty="0">
                <a:latin typeface="Roboto Mono" panose="00000009000000000000" pitchFamily="49" charset="0"/>
                <a:ea typeface="Roboto Mono" panose="00000009000000000000" pitchFamily="49" charset="0"/>
              </a:rPr>
              <a:t>, </a:t>
            </a:r>
            <a:r>
              <a:rPr lang="en-IN" sz="900" dirty="0" err="1">
                <a:latin typeface="Roboto Mono" panose="00000009000000000000" pitchFamily="49" charset="0"/>
                <a:ea typeface="Roboto Mono" panose="00000009000000000000" pitchFamily="49" charset="0"/>
              </a:rPr>
              <a:t>p.price</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FROM pizzas p JOIN </a:t>
            </a:r>
            <a:r>
              <a:rPr lang="en-IN" sz="900" dirty="0" err="1">
                <a:latin typeface="Roboto Mono" panose="00000009000000000000" pitchFamily="49" charset="0"/>
                <a:ea typeface="Roboto Mono" panose="00000009000000000000" pitchFamily="49" charset="0"/>
              </a:rPr>
              <a:t>pizza_types</a:t>
            </a:r>
            <a:r>
              <a:rPr lang="en-IN" sz="900" dirty="0">
                <a:latin typeface="Roboto Mono" panose="00000009000000000000" pitchFamily="49" charset="0"/>
                <a:ea typeface="Roboto Mono" panose="00000009000000000000" pitchFamily="49" charset="0"/>
              </a:rPr>
              <a:t> pt ON </a:t>
            </a:r>
            <a:r>
              <a:rPr lang="en-IN" sz="900" dirty="0" err="1">
                <a:latin typeface="Roboto Mono" panose="00000009000000000000" pitchFamily="49" charset="0"/>
                <a:ea typeface="Roboto Mono" panose="00000009000000000000" pitchFamily="49" charset="0"/>
              </a:rPr>
              <a:t>p.pizza_type_id</a:t>
            </a:r>
            <a:r>
              <a:rPr lang="en-IN" sz="900" dirty="0">
                <a:latin typeface="Roboto Mono" panose="00000009000000000000" pitchFamily="49" charset="0"/>
                <a:ea typeface="Roboto Mono" panose="00000009000000000000" pitchFamily="49" charset="0"/>
              </a:rPr>
              <a:t> = </a:t>
            </a:r>
            <a:r>
              <a:rPr lang="en-IN" sz="900" dirty="0" err="1">
                <a:latin typeface="Roboto Mono" panose="00000009000000000000" pitchFamily="49" charset="0"/>
                <a:ea typeface="Roboto Mono" panose="00000009000000000000" pitchFamily="49" charset="0"/>
              </a:rPr>
              <a:t>pt.pizza_type_id</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ORDER BY </a:t>
            </a:r>
            <a:r>
              <a:rPr lang="en-IN" sz="900" dirty="0" err="1">
                <a:latin typeface="Roboto Mono" panose="00000009000000000000" pitchFamily="49" charset="0"/>
                <a:ea typeface="Roboto Mono" panose="00000009000000000000" pitchFamily="49" charset="0"/>
              </a:rPr>
              <a:t>p.price</a:t>
            </a:r>
            <a:r>
              <a:rPr lang="en-IN" sz="900" dirty="0">
                <a:latin typeface="Roboto Mono" panose="00000009000000000000" pitchFamily="49" charset="0"/>
                <a:ea typeface="Roboto Mono" panose="00000009000000000000" pitchFamily="49" charset="0"/>
              </a:rPr>
              <a:t> DESC</a:t>
            </a:r>
            <a:br>
              <a:rPr lang="en-IN" sz="900" dirty="0">
                <a:latin typeface="Roboto Mono" panose="00000009000000000000" pitchFamily="49" charset="0"/>
                <a:ea typeface="Roboto Mono" panose="00000009000000000000" pitchFamily="49" charset="0"/>
              </a:rPr>
            </a:br>
            <a:r>
              <a:rPr lang="en-IN" sz="900" dirty="0">
                <a:latin typeface="Roboto Mono" panose="00000009000000000000" pitchFamily="49" charset="0"/>
                <a:ea typeface="Roboto Mono" panose="00000009000000000000" pitchFamily="49" charset="0"/>
              </a:rPr>
              <a:t>LIMIT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pic>
        <p:nvPicPr>
          <p:cNvPr id="1697" name="Google Shape;1697;p64"/>
          <p:cNvPicPr preferRelativeResize="0"/>
          <p:nvPr/>
        </p:nvPicPr>
        <p:blipFill>
          <a:blip r:embed="rId3">
            <a:alphaModFix/>
          </a:blip>
          <a:stretch>
            <a:fillRect/>
          </a:stretch>
        </p:blipFill>
        <p:spPr>
          <a:xfrm rot="7341988">
            <a:off x="7219942" y="-424787"/>
            <a:ext cx="2111768" cy="2076974"/>
          </a:xfrm>
          <a:prstGeom prst="rect">
            <a:avLst/>
          </a:prstGeom>
          <a:noFill/>
          <a:ln>
            <a:noFill/>
          </a:ln>
        </p:spPr>
      </p:pic>
      <p:sp>
        <p:nvSpPr>
          <p:cNvPr id="2" name="Google Shape;1632;p61">
            <a:extLst>
              <a:ext uri="{FF2B5EF4-FFF2-40B4-BE49-F238E27FC236}">
                <a16:creationId xmlns:a16="http://schemas.microsoft.com/office/drawing/2014/main" id="{772B41BF-681D-CB87-4202-6005F77634E7}"/>
              </a:ext>
            </a:extLst>
          </p:cNvPr>
          <p:cNvSpPr txBox="1">
            <a:spLocks/>
          </p:cNvSpPr>
          <p:nvPr/>
        </p:nvSpPr>
        <p:spPr>
          <a:xfrm>
            <a:off x="706825" y="548450"/>
            <a:ext cx="7730400" cy="5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2pPr>
            <a:lvl3pPr marR="0" lvl="2"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3pPr>
            <a:lvl4pPr marR="0" lvl="3"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4pPr>
            <a:lvl5pPr marR="0" lvl="4"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5pPr>
            <a:lvl6pPr marR="0" lvl="5"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6pPr>
            <a:lvl7pPr marR="0" lvl="6"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7pPr>
            <a:lvl8pPr marR="0" lvl="7"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8pPr>
            <a:lvl9pPr marR="0" lvl="8" algn="l" rtl="0">
              <a:lnSpc>
                <a:spcPct val="100000"/>
              </a:lnSpc>
              <a:spcBef>
                <a:spcPts val="0"/>
              </a:spcBef>
              <a:spcAft>
                <a:spcPts val="0"/>
              </a:spcAft>
              <a:buClr>
                <a:schemeClr val="dk1"/>
              </a:buClr>
              <a:buSzPts val="3500"/>
              <a:buFont typeface="Fjalla One"/>
              <a:buNone/>
              <a:defRPr sz="3500" b="0" i="0" u="none" strike="noStrike" cap="none">
                <a:solidFill>
                  <a:schemeClr val="dk1"/>
                </a:solidFill>
                <a:latin typeface="Fjalla One"/>
                <a:ea typeface="Fjalla One"/>
                <a:cs typeface="Fjalla One"/>
                <a:sym typeface="Fjalla One"/>
              </a:defRPr>
            </a:lvl9pPr>
          </a:lstStyle>
          <a:p>
            <a:r>
              <a:rPr lang="en-US" sz="3200" dirty="0"/>
              <a:t>PRICE RANGE </a:t>
            </a:r>
            <a:r>
              <a:rPr lang="en-US" sz="3200" dirty="0">
                <a:solidFill>
                  <a:schemeClr val="bg2"/>
                </a:solidFill>
              </a:rPr>
              <a:t>OF EACH CATEGORY</a:t>
            </a:r>
            <a:endParaRPr lang="en-US" sz="3200" dirty="0">
              <a:solidFill>
                <a:schemeClr val="dk2"/>
              </a:solidFill>
            </a:endParaRPr>
          </a:p>
        </p:txBody>
      </p:sp>
      <p:graphicFrame>
        <p:nvGraphicFramePr>
          <p:cNvPr id="15" name="Chart 14">
            <a:extLst>
              <a:ext uri="{FF2B5EF4-FFF2-40B4-BE49-F238E27FC236}">
                <a16:creationId xmlns:a16="http://schemas.microsoft.com/office/drawing/2014/main" id="{F414532F-E400-1AD3-1912-ADC0FA3EC123}"/>
              </a:ext>
            </a:extLst>
          </p:cNvPr>
          <p:cNvGraphicFramePr/>
          <p:nvPr>
            <p:extLst>
              <p:ext uri="{D42A27DB-BD31-4B8C-83A1-F6EECF244321}">
                <p14:modId xmlns:p14="http://schemas.microsoft.com/office/powerpoint/2010/main" val="673695033"/>
              </p:ext>
            </p:extLst>
          </p:nvPr>
        </p:nvGraphicFramePr>
        <p:xfrm>
          <a:off x="651728" y="1216617"/>
          <a:ext cx="6100762" cy="2409544"/>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
            <a:extLst>
              <a:ext uri="{FF2B5EF4-FFF2-40B4-BE49-F238E27FC236}">
                <a16:creationId xmlns:a16="http://schemas.microsoft.com/office/drawing/2014/main" id="{F1ECB5CF-8848-F3D2-A645-CE02280B3274}"/>
              </a:ext>
            </a:extLst>
          </p:cNvPr>
          <p:cNvSpPr>
            <a:spLocks noChangeArrowheads="1"/>
          </p:cNvSpPr>
          <p:nvPr/>
        </p:nvSpPr>
        <p:spPr bwMode="auto">
          <a:xfrm rot="10800000" flipV="1">
            <a:off x="651729" y="3626161"/>
            <a:ext cx="76313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bg2"/>
              </a:buClr>
              <a:buSzPct val="90000"/>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‘Classic’ has the widest price range, indicating diverse offerings from basic to premium.</a:t>
            </a:r>
          </a:p>
          <a:p>
            <a:pPr marL="285750" marR="0" lvl="0" indent="-285750" algn="l" defTabSz="914400" rtl="0" eaLnBrk="0" fontAlgn="base" latinLnBrk="0" hangingPunct="0">
              <a:lnSpc>
                <a:spcPct val="100000"/>
              </a:lnSpc>
              <a:spcBef>
                <a:spcPct val="0"/>
              </a:spcBef>
              <a:spcAft>
                <a:spcPct val="0"/>
              </a:spcAft>
              <a:buClr>
                <a:schemeClr val="bg2"/>
              </a:buClr>
              <a:buSzPct val="90000"/>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‘Chicken’ has the narrowest range but the highest minimum price, suggesting consistently premium positioning.</a:t>
            </a:r>
          </a:p>
        </p:txBody>
      </p:sp>
      <p:sp>
        <p:nvSpPr>
          <p:cNvPr id="4" name="TextBox 3">
            <a:extLst>
              <a:ext uri="{FF2B5EF4-FFF2-40B4-BE49-F238E27FC236}">
                <a16:creationId xmlns:a16="http://schemas.microsoft.com/office/drawing/2014/main" id="{3518E733-3CB5-E69C-0CF5-96E167BB6D66}"/>
              </a:ext>
            </a:extLst>
          </p:cNvPr>
          <p:cNvSpPr txBox="1"/>
          <p:nvPr/>
        </p:nvSpPr>
        <p:spPr>
          <a:xfrm>
            <a:off x="7134961" y="1298004"/>
            <a:ext cx="1434247" cy="2246769"/>
          </a:xfrm>
          <a:prstGeom prst="rect">
            <a:avLst/>
          </a:prstGeom>
          <a:noFill/>
          <a:ln>
            <a:solidFill>
              <a:schemeClr val="tx1"/>
            </a:solidFill>
            <a:prstDash val="sysDot"/>
          </a:ln>
        </p:spPr>
        <p:txBody>
          <a:bodyPr wrap="square">
            <a:spAutoFit/>
          </a:bodyPr>
          <a:lstStyle/>
          <a:p>
            <a:pPr algn="r"/>
            <a:r>
              <a:rPr lang="en-IN" sz="1000" dirty="0">
                <a:latin typeface="Roboto Mono" panose="00000009000000000000" pitchFamily="49" charset="0"/>
                <a:ea typeface="Roboto Mono" panose="00000009000000000000" pitchFamily="49" charset="0"/>
              </a:rPr>
              <a:t>SELECT </a:t>
            </a:r>
            <a:r>
              <a:rPr lang="en-IN" sz="1000" dirty="0" err="1">
                <a:latin typeface="Roboto Mono" panose="00000009000000000000" pitchFamily="49" charset="0"/>
                <a:ea typeface="Roboto Mono" panose="00000009000000000000" pitchFamily="49" charset="0"/>
              </a:rPr>
              <a:t>pt.category</a:t>
            </a:r>
            <a:r>
              <a:rPr lang="en-IN" sz="1000" dirty="0">
                <a:latin typeface="Roboto Mono" panose="00000009000000000000" pitchFamily="49" charset="0"/>
                <a:ea typeface="Roboto Mono" panose="00000009000000000000" pitchFamily="49" charset="0"/>
              </a:rPr>
              <a:t>,        MIN(</a:t>
            </a:r>
            <a:r>
              <a:rPr lang="en-IN" sz="1000" dirty="0" err="1">
                <a:latin typeface="Roboto Mono" panose="00000009000000000000" pitchFamily="49" charset="0"/>
                <a:ea typeface="Roboto Mono" panose="00000009000000000000" pitchFamily="49" charset="0"/>
              </a:rPr>
              <a:t>p.price</a:t>
            </a:r>
            <a:r>
              <a:rPr lang="en-IN" sz="1000" dirty="0">
                <a:latin typeface="Roboto Mono" panose="00000009000000000000" pitchFamily="49" charset="0"/>
                <a:ea typeface="Roboto Mono" panose="00000009000000000000" pitchFamily="49" charset="0"/>
              </a:rPr>
              <a:t>)</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as </a:t>
            </a:r>
            <a:r>
              <a:rPr lang="en-IN" sz="1000" dirty="0" err="1">
                <a:latin typeface="Roboto Mono" panose="00000009000000000000" pitchFamily="49" charset="0"/>
                <a:ea typeface="Roboto Mono" panose="00000009000000000000" pitchFamily="49" charset="0"/>
              </a:rPr>
              <a:t>min_price</a:t>
            </a:r>
            <a:r>
              <a:rPr lang="en-IN" sz="1000" dirty="0">
                <a:latin typeface="Roboto Mono" panose="00000009000000000000" pitchFamily="49" charset="0"/>
                <a:ea typeface="Roboto Mono" panose="00000009000000000000" pitchFamily="49" charset="0"/>
              </a:rPr>
              <a:t>,        MAX(</a:t>
            </a:r>
            <a:r>
              <a:rPr lang="en-IN" sz="1000" dirty="0" err="1">
                <a:latin typeface="Roboto Mono" panose="00000009000000000000" pitchFamily="49" charset="0"/>
                <a:ea typeface="Roboto Mono" panose="00000009000000000000" pitchFamily="49" charset="0"/>
              </a:rPr>
              <a:t>p.price</a:t>
            </a:r>
            <a:r>
              <a:rPr lang="en-IN" sz="1000" dirty="0">
                <a:latin typeface="Roboto Mono" panose="00000009000000000000" pitchFamily="49" charset="0"/>
                <a:ea typeface="Roboto Mono" panose="00000009000000000000" pitchFamily="49" charset="0"/>
              </a:rPr>
              <a:t>)</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as </a:t>
            </a:r>
            <a:r>
              <a:rPr lang="en-IN" sz="1000" dirty="0" err="1">
                <a:latin typeface="Roboto Mono" panose="00000009000000000000" pitchFamily="49" charset="0"/>
                <a:ea typeface="Roboto Mono" panose="00000009000000000000" pitchFamily="49" charset="0"/>
              </a:rPr>
              <a:t>max_price</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FROM pizzas p JOIN </a:t>
            </a:r>
            <a:r>
              <a:rPr lang="en-IN" sz="1000" dirty="0" err="1">
                <a:latin typeface="Roboto Mono" panose="00000009000000000000" pitchFamily="49" charset="0"/>
                <a:ea typeface="Roboto Mono" panose="00000009000000000000" pitchFamily="49" charset="0"/>
              </a:rPr>
              <a:t>pizza_types</a:t>
            </a:r>
            <a:r>
              <a:rPr lang="en-IN" sz="1000" dirty="0">
                <a:latin typeface="Roboto Mono" panose="00000009000000000000" pitchFamily="49" charset="0"/>
                <a:ea typeface="Roboto Mono" panose="00000009000000000000" pitchFamily="49" charset="0"/>
              </a:rPr>
              <a:t> pt ON </a:t>
            </a:r>
            <a:r>
              <a:rPr lang="en-IN" sz="1000" dirty="0" err="1">
                <a:latin typeface="Roboto Mono" panose="00000009000000000000" pitchFamily="49" charset="0"/>
                <a:ea typeface="Roboto Mono" panose="00000009000000000000" pitchFamily="49" charset="0"/>
              </a:rPr>
              <a:t>p.pizza_type_id</a:t>
            </a:r>
            <a:r>
              <a:rPr lang="en-IN" sz="1000" dirty="0">
                <a:latin typeface="Roboto Mono" panose="00000009000000000000" pitchFamily="49" charset="0"/>
                <a:ea typeface="Roboto Mono" panose="00000009000000000000" pitchFamily="49" charset="0"/>
              </a:rPr>
              <a:t> = </a:t>
            </a:r>
            <a:r>
              <a:rPr lang="en-IN" sz="1000" dirty="0" err="1">
                <a:latin typeface="Roboto Mono" panose="00000009000000000000" pitchFamily="49" charset="0"/>
                <a:ea typeface="Roboto Mono" panose="00000009000000000000" pitchFamily="49" charset="0"/>
              </a:rPr>
              <a:t>pt.pizza_type_id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GROUP BY </a:t>
            </a:r>
            <a:r>
              <a:rPr lang="en-IN" sz="1000" dirty="0" err="1">
                <a:latin typeface="Roboto Mono" panose="00000009000000000000" pitchFamily="49" charset="0"/>
                <a:ea typeface="Roboto Mono" panose="00000009000000000000" pitchFamily="49" charset="0"/>
              </a:rPr>
              <a:t>pt.category</a:t>
            </a:r>
            <a:r>
              <a:rPr lang="en-IN" sz="1000" dirty="0">
                <a:latin typeface="Roboto Mono" panose="00000009000000000000" pitchFamily="49" charset="0"/>
                <a:ea typeface="Roboto Mono" panose="00000009000000000000" pitchFamily="49" charset="0"/>
              </a:rPr>
              <a:t>;</a:t>
            </a:r>
          </a:p>
        </p:txBody>
      </p:sp>
    </p:spTree>
    <p:extLst>
      <p:ext uri="{BB962C8B-B14F-4D97-AF65-F5344CB8AC3E}">
        <p14:creationId xmlns:p14="http://schemas.microsoft.com/office/powerpoint/2010/main" val="4144976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39"/>
          <p:cNvSpPr txBox="1">
            <a:spLocks noGrp="1"/>
          </p:cNvSpPr>
          <p:nvPr>
            <p:ph type="title"/>
          </p:nvPr>
        </p:nvSpPr>
        <p:spPr>
          <a:xfrm>
            <a:off x="1848475" y="1140387"/>
            <a:ext cx="54405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144" name="Google Shape;1144;p39"/>
          <p:cNvSpPr txBox="1">
            <a:spLocks noGrp="1"/>
          </p:cNvSpPr>
          <p:nvPr>
            <p:ph type="subTitle" idx="1"/>
          </p:nvPr>
        </p:nvSpPr>
        <p:spPr>
          <a:xfrm>
            <a:off x="1097332" y="2292208"/>
            <a:ext cx="6723993" cy="1909464"/>
          </a:xfrm>
          <a:prstGeom prst="rect">
            <a:avLst/>
          </a:prstGeom>
        </p:spPr>
        <p:txBody>
          <a:bodyPr spcFirstLastPara="1" wrap="square" lIns="91425" tIns="91425" rIns="91425" bIns="91425" anchor="t" anchorCtr="0">
            <a:noAutofit/>
          </a:bodyPr>
          <a:lstStyle/>
          <a:p>
            <a:r>
              <a:rPr lang="en-US" sz="1100" dirty="0"/>
              <a:t>This project focuses on analyzing sales data from a pizzeria.</a:t>
            </a:r>
          </a:p>
          <a:p>
            <a:r>
              <a:rPr lang="en-US" sz="1100" dirty="0"/>
              <a:t>The analysis aims to demonstrate data manipulation skills, effective visualization techniques, and the ability to derive meaningful insights from real-world-like datasets.</a:t>
            </a:r>
          </a:p>
          <a:p>
            <a:endParaRPr lang="en-US" sz="1100" dirty="0"/>
          </a:p>
          <a:p>
            <a:r>
              <a:rPr lang="en-US" sz="1100" dirty="0"/>
              <a:t>The project explores various aspects of the pizza business, including sales trends, popular products, and pricing strategies. The insights gained will illustrate how data analysis can inform business decisions and improve operations in the food service industry.</a:t>
            </a:r>
          </a:p>
        </p:txBody>
      </p:sp>
      <p:cxnSp>
        <p:nvCxnSpPr>
          <p:cNvPr id="1145" name="Google Shape;1145;p39">
            <a:hlinkClick r:id="" action="ppaction://hlinkshowjump?jump=nextslide"/>
          </p:cNvPr>
          <p:cNvCxnSpPr/>
          <p:nvPr/>
        </p:nvCxnSpPr>
        <p:spPr>
          <a:xfrm>
            <a:off x="4023625" y="986044"/>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46" name="Google Shape;1146;p39"/>
          <p:cNvGrpSpPr/>
          <p:nvPr/>
        </p:nvGrpSpPr>
        <p:grpSpPr>
          <a:xfrm>
            <a:off x="1316125" y="1142636"/>
            <a:ext cx="6505200" cy="909300"/>
            <a:chOff x="1316125" y="1142636"/>
            <a:chExt cx="6505200" cy="1079486"/>
          </a:xfrm>
        </p:grpSpPr>
        <p:cxnSp>
          <p:nvCxnSpPr>
            <p:cNvPr id="1147" name="Google Shape;1147;p39"/>
            <p:cNvCxnSpPr/>
            <p:nvPr/>
          </p:nvCxnSpPr>
          <p:spPr>
            <a:xfrm>
              <a:off x="1316125" y="2222122"/>
              <a:ext cx="6505200" cy="0"/>
            </a:xfrm>
            <a:prstGeom prst="straightConnector1">
              <a:avLst/>
            </a:prstGeom>
            <a:noFill/>
            <a:ln w="9525" cap="flat" cmpd="sng">
              <a:solidFill>
                <a:schemeClr val="dk1"/>
              </a:solidFill>
              <a:prstDash val="solid"/>
              <a:round/>
              <a:headEnd type="none" w="med" len="med"/>
              <a:tailEnd type="none" w="med" len="med"/>
            </a:ln>
          </p:spPr>
        </p:cxnSp>
        <p:cxnSp>
          <p:nvCxnSpPr>
            <p:cNvPr id="1148" name="Google Shape;1148;p39"/>
            <p:cNvCxnSpPr/>
            <p:nvPr/>
          </p:nvCxnSpPr>
          <p:spPr>
            <a:xfrm>
              <a:off x="1316125" y="1142636"/>
              <a:ext cx="6505200" cy="0"/>
            </a:xfrm>
            <a:prstGeom prst="straightConnector1">
              <a:avLst/>
            </a:prstGeom>
            <a:noFill/>
            <a:ln w="9525" cap="flat" cmpd="sng">
              <a:solidFill>
                <a:schemeClr val="dk1"/>
              </a:solidFill>
              <a:prstDash val="solid"/>
              <a:round/>
              <a:headEnd type="none" w="med" len="med"/>
              <a:tailEnd type="none" w="med" len="med"/>
            </a:ln>
          </p:spPr>
        </p:cxnSp>
      </p:grpSp>
      <p:pic>
        <p:nvPicPr>
          <p:cNvPr id="1149" name="Google Shape;1149;p39"/>
          <p:cNvPicPr preferRelativeResize="0"/>
          <p:nvPr/>
        </p:nvPicPr>
        <p:blipFill>
          <a:blip r:embed="rId3">
            <a:alphaModFix/>
          </a:blip>
          <a:stretch>
            <a:fillRect/>
          </a:stretch>
        </p:blipFill>
        <p:spPr>
          <a:xfrm flipH="1">
            <a:off x="176825" y="2961575"/>
            <a:ext cx="2214807" cy="2181914"/>
          </a:xfrm>
          <a:prstGeom prst="rect">
            <a:avLst/>
          </a:prstGeom>
          <a:noFill/>
          <a:ln>
            <a:noFill/>
          </a:ln>
        </p:spPr>
      </p:pic>
      <p:pic>
        <p:nvPicPr>
          <p:cNvPr id="1150" name="Google Shape;1150;p39"/>
          <p:cNvPicPr preferRelativeResize="0"/>
          <p:nvPr/>
        </p:nvPicPr>
        <p:blipFill rotWithShape="1">
          <a:blip r:embed="rId4">
            <a:alphaModFix/>
          </a:blip>
          <a:srcRect l="5650" t="5206" r="5650" b="4081"/>
          <a:stretch/>
        </p:blipFill>
        <p:spPr>
          <a:xfrm rot="5400000">
            <a:off x="6445349" y="552951"/>
            <a:ext cx="3051152" cy="176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title"/>
          </p:nvPr>
        </p:nvSpPr>
        <p:spPr>
          <a:xfrm>
            <a:off x="713223" y="2370150"/>
            <a:ext cx="7345895"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CATEGORY </a:t>
            </a:r>
            <a:r>
              <a:rPr lang="en" sz="5400" dirty="0">
                <a:solidFill>
                  <a:schemeClr val="dk2"/>
                </a:solidFill>
              </a:rPr>
              <a:t>OVERVIEW</a:t>
            </a:r>
            <a:endParaRPr sz="5400" dirty="0">
              <a:solidFill>
                <a:schemeClr val="dk2"/>
              </a:solidFill>
            </a:endParaRPr>
          </a:p>
        </p:txBody>
      </p:sp>
      <p:sp>
        <p:nvSpPr>
          <p:cNvPr id="1255" name="Google Shape;1255;p45"/>
          <p:cNvSpPr txBox="1">
            <a:spLocks noGrp="1"/>
          </p:cNvSpPr>
          <p:nvPr>
            <p:ph type="title" idx="2"/>
          </p:nvPr>
        </p:nvSpPr>
        <p:spPr>
          <a:xfrm>
            <a:off x="713225" y="539500"/>
            <a:ext cx="16281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256" name="Google Shape;1256;p45"/>
          <p:cNvSpPr txBox="1">
            <a:spLocks noGrp="1"/>
          </p:cNvSpPr>
          <p:nvPr>
            <p:ph type="subTitle" idx="1"/>
          </p:nvPr>
        </p:nvSpPr>
        <p:spPr>
          <a:xfrm>
            <a:off x="713225" y="3480800"/>
            <a:ext cx="3215400" cy="683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Segment-wise Performance</a:t>
            </a:r>
            <a:endParaRPr dirty="0"/>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398475" y="-149325"/>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Tree>
    <p:extLst>
      <p:ext uri="{BB962C8B-B14F-4D97-AF65-F5344CB8AC3E}">
        <p14:creationId xmlns:p14="http://schemas.microsoft.com/office/powerpoint/2010/main" val="409963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 </a:t>
            </a:r>
            <a:r>
              <a:rPr lang="en" dirty="0"/>
              <a:t>CATEGORY: </a:t>
            </a:r>
            <a:r>
              <a:rPr lang="en" dirty="0">
                <a:solidFill>
                  <a:schemeClr val="dk2"/>
                </a:solidFill>
              </a:rPr>
              <a:t>TYPES VS REVENUE</a:t>
            </a:r>
            <a:endParaRPr dirty="0">
              <a:solidFill>
                <a:schemeClr val="dk2"/>
              </a:solidFill>
            </a:endParaRPr>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137" name="Google Shape;1137;p38"/>
          <p:cNvPicPr preferRelativeResize="0"/>
          <p:nvPr/>
        </p:nvPicPr>
        <p:blipFill>
          <a:blip r:embed="rId3">
            <a:alphaModFix/>
          </a:blip>
          <a:stretch>
            <a:fillRect/>
          </a:stretch>
        </p:blipFill>
        <p:spPr>
          <a:xfrm rot="1903813">
            <a:off x="7390773" y="474352"/>
            <a:ext cx="1135400" cy="1118550"/>
          </a:xfrm>
          <a:prstGeom prst="rect">
            <a:avLst/>
          </a:prstGeom>
          <a:noFill/>
          <a:ln>
            <a:noFill/>
          </a:ln>
        </p:spPr>
      </p:pic>
      <p:pic>
        <p:nvPicPr>
          <p:cNvPr id="1138" name="Google Shape;1138;p38"/>
          <p:cNvPicPr preferRelativeResize="0"/>
          <p:nvPr/>
        </p:nvPicPr>
        <p:blipFill>
          <a:blip r:embed="rId4">
            <a:alphaModFix/>
          </a:blip>
          <a:stretch>
            <a:fillRect/>
          </a:stretch>
        </p:blipFill>
        <p:spPr>
          <a:xfrm rot="5400000">
            <a:off x="333850" y="-204700"/>
            <a:ext cx="1326701" cy="1307000"/>
          </a:xfrm>
          <a:prstGeom prst="rect">
            <a:avLst/>
          </a:prstGeom>
          <a:noFill/>
          <a:ln>
            <a:noFill/>
          </a:ln>
        </p:spPr>
      </p:pic>
      <p:graphicFrame>
        <p:nvGraphicFramePr>
          <p:cNvPr id="27" name="Chart 26">
            <a:extLst>
              <a:ext uri="{FF2B5EF4-FFF2-40B4-BE49-F238E27FC236}">
                <a16:creationId xmlns:a16="http://schemas.microsoft.com/office/drawing/2014/main" id="{AFBAB80E-64D1-76C1-8D94-D75C0FFA685E}"/>
              </a:ext>
            </a:extLst>
          </p:cNvPr>
          <p:cNvGraphicFramePr/>
          <p:nvPr>
            <p:extLst>
              <p:ext uri="{D42A27DB-BD31-4B8C-83A1-F6EECF244321}">
                <p14:modId xmlns:p14="http://schemas.microsoft.com/office/powerpoint/2010/main" val="3441753902"/>
              </p:ext>
            </p:extLst>
          </p:nvPr>
        </p:nvGraphicFramePr>
        <p:xfrm>
          <a:off x="877999" y="1320851"/>
          <a:ext cx="3606894" cy="22393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3" name="Chart 32">
            <a:extLst>
              <a:ext uri="{FF2B5EF4-FFF2-40B4-BE49-F238E27FC236}">
                <a16:creationId xmlns:a16="http://schemas.microsoft.com/office/drawing/2014/main" id="{289F6169-C73C-6C5D-62CE-CE867C44C565}"/>
              </a:ext>
            </a:extLst>
          </p:cNvPr>
          <p:cNvGraphicFramePr/>
          <p:nvPr>
            <p:extLst>
              <p:ext uri="{D42A27DB-BD31-4B8C-83A1-F6EECF244321}">
                <p14:modId xmlns:p14="http://schemas.microsoft.com/office/powerpoint/2010/main" val="2788614549"/>
              </p:ext>
            </p:extLst>
          </p:nvPr>
        </p:nvGraphicFramePr>
        <p:xfrm>
          <a:off x="4659109" y="1320850"/>
          <a:ext cx="3606894" cy="2241661"/>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1B65D279-68FC-2342-8424-CC5A74613902}"/>
              </a:ext>
            </a:extLst>
          </p:cNvPr>
          <p:cNvSpPr txBox="1"/>
          <p:nvPr/>
        </p:nvSpPr>
        <p:spPr>
          <a:xfrm>
            <a:off x="1355843" y="3602981"/>
            <a:ext cx="2651205" cy="830997"/>
          </a:xfrm>
          <a:prstGeom prst="rect">
            <a:avLst/>
          </a:prstGeom>
          <a:noFill/>
          <a:ln>
            <a:solidFill>
              <a:schemeClr val="tx1"/>
            </a:solidFill>
            <a:prstDash val="sysDot"/>
          </a:ln>
        </p:spPr>
        <p:txBody>
          <a:bodyPr wrap="square">
            <a:spAutoFit/>
          </a:bodyPr>
          <a:lstStyle/>
          <a:p>
            <a:pPr algn="ctr"/>
            <a:r>
              <a:rPr lang="en-IN" sz="800" dirty="0">
                <a:latin typeface="Roboto Mono" panose="00000009000000000000" pitchFamily="49" charset="0"/>
                <a:ea typeface="Roboto Mono" panose="00000009000000000000" pitchFamily="49" charset="0"/>
              </a:rPr>
              <a:t>SELECT category, COUNT(*) AS </a:t>
            </a:r>
            <a:r>
              <a:rPr lang="en-IN" sz="800" dirty="0" err="1">
                <a:latin typeface="Roboto Mono" panose="00000009000000000000" pitchFamily="49" charset="0"/>
                <a:ea typeface="Roboto Mono" panose="00000009000000000000" pitchFamily="49" charset="0"/>
              </a:rPr>
              <a:t>types_of_pizza</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FROM pizzas p JOIN </a:t>
            </a:r>
            <a:r>
              <a:rPr lang="en-IN" sz="800" dirty="0" err="1">
                <a:latin typeface="Roboto Mono" panose="00000009000000000000" pitchFamily="49" charset="0"/>
                <a:ea typeface="Roboto Mono" panose="00000009000000000000" pitchFamily="49" charset="0"/>
              </a:rPr>
              <a:t>pizza_types</a:t>
            </a:r>
            <a:r>
              <a:rPr lang="en-IN" sz="800" dirty="0">
                <a:latin typeface="Roboto Mono" panose="00000009000000000000" pitchFamily="49" charset="0"/>
                <a:ea typeface="Roboto Mono" panose="00000009000000000000" pitchFamily="49" charset="0"/>
              </a:rPr>
              <a:t> pt ON </a:t>
            </a:r>
            <a:r>
              <a:rPr lang="en-IN" sz="800" dirty="0" err="1">
                <a:latin typeface="Roboto Mono" panose="00000009000000000000" pitchFamily="49" charset="0"/>
                <a:ea typeface="Roboto Mono" panose="00000009000000000000" pitchFamily="49" charset="0"/>
              </a:rPr>
              <a:t>p.pizza_type_id</a:t>
            </a:r>
            <a:r>
              <a:rPr lang="en-IN" sz="800" dirty="0">
                <a:latin typeface="Roboto Mono" panose="00000009000000000000" pitchFamily="49" charset="0"/>
                <a:ea typeface="Roboto Mono" panose="00000009000000000000" pitchFamily="49" charset="0"/>
              </a:rPr>
              <a:t> = </a:t>
            </a:r>
            <a:r>
              <a:rPr lang="en-IN" sz="800" dirty="0" err="1">
                <a:latin typeface="Roboto Mono" panose="00000009000000000000" pitchFamily="49" charset="0"/>
                <a:ea typeface="Roboto Mono" panose="00000009000000000000" pitchFamily="49" charset="0"/>
              </a:rPr>
              <a:t>pt.pizza_type_id</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GROUP BY </a:t>
            </a:r>
            <a:r>
              <a:rPr lang="en-IN" sz="800" dirty="0" err="1">
                <a:latin typeface="Roboto Mono" panose="00000009000000000000" pitchFamily="49" charset="0"/>
                <a:ea typeface="Roboto Mono" panose="00000009000000000000" pitchFamily="49" charset="0"/>
              </a:rPr>
              <a:t>pt.category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ORDER BY </a:t>
            </a:r>
            <a:r>
              <a:rPr lang="en-IN" sz="800" dirty="0" err="1">
                <a:latin typeface="Roboto Mono" panose="00000009000000000000" pitchFamily="49" charset="0"/>
                <a:ea typeface="Roboto Mono" panose="00000009000000000000" pitchFamily="49" charset="0"/>
              </a:rPr>
              <a:t>types_of_pizza</a:t>
            </a:r>
            <a:r>
              <a:rPr lang="en-IN" sz="800" dirty="0">
                <a:latin typeface="Roboto Mono" panose="00000009000000000000" pitchFamily="49" charset="0"/>
                <a:ea typeface="Roboto Mono" panose="00000009000000000000" pitchFamily="49" charset="0"/>
              </a:rPr>
              <a:t> DESC;</a:t>
            </a:r>
          </a:p>
        </p:txBody>
      </p:sp>
      <p:sp>
        <p:nvSpPr>
          <p:cNvPr id="4" name="TextBox 3">
            <a:extLst>
              <a:ext uri="{FF2B5EF4-FFF2-40B4-BE49-F238E27FC236}">
                <a16:creationId xmlns:a16="http://schemas.microsoft.com/office/drawing/2014/main" id="{2D2462A5-9178-F6EF-1B5B-A01C5C1006C4}"/>
              </a:ext>
            </a:extLst>
          </p:cNvPr>
          <p:cNvSpPr txBox="1"/>
          <p:nvPr/>
        </p:nvSpPr>
        <p:spPr>
          <a:xfrm>
            <a:off x="4876643" y="3602982"/>
            <a:ext cx="3171825" cy="830997"/>
          </a:xfrm>
          <a:prstGeom prst="rect">
            <a:avLst/>
          </a:prstGeom>
          <a:noFill/>
          <a:ln>
            <a:solidFill>
              <a:schemeClr val="tx1"/>
            </a:solidFill>
            <a:prstDash val="sysDot"/>
          </a:ln>
        </p:spPr>
        <p:txBody>
          <a:bodyPr wrap="square">
            <a:spAutoFit/>
          </a:bodyPr>
          <a:lstStyle/>
          <a:p>
            <a:pPr algn="ctr"/>
            <a:r>
              <a:rPr lang="en-IN" sz="800" dirty="0">
                <a:latin typeface="Roboto Mono" panose="00000009000000000000" pitchFamily="49" charset="0"/>
                <a:ea typeface="Roboto Mono" panose="00000009000000000000" pitchFamily="49" charset="0"/>
              </a:rPr>
              <a:t>SELECT </a:t>
            </a:r>
            <a:r>
              <a:rPr lang="en-IN" sz="800" dirty="0" err="1">
                <a:latin typeface="Roboto Mono" panose="00000009000000000000" pitchFamily="49" charset="0"/>
                <a:ea typeface="Roboto Mono" panose="00000009000000000000" pitchFamily="49" charset="0"/>
              </a:rPr>
              <a:t>pt.category</a:t>
            </a:r>
            <a:r>
              <a:rPr lang="en-IN" sz="800" dirty="0">
                <a:latin typeface="Roboto Mono" panose="00000009000000000000" pitchFamily="49" charset="0"/>
                <a:ea typeface="Roboto Mono" panose="00000009000000000000" pitchFamily="49" charset="0"/>
              </a:rPr>
              <a:t>, SUM(</a:t>
            </a:r>
            <a:r>
              <a:rPr lang="en-IN" sz="800" dirty="0" err="1">
                <a:latin typeface="Roboto Mono" panose="00000009000000000000" pitchFamily="49" charset="0"/>
                <a:ea typeface="Roboto Mono" panose="00000009000000000000" pitchFamily="49" charset="0"/>
              </a:rPr>
              <a:t>od.quantity</a:t>
            </a:r>
            <a:r>
              <a:rPr lang="en-IN" sz="800" dirty="0">
                <a:latin typeface="Roboto Mono" panose="00000009000000000000" pitchFamily="49" charset="0"/>
                <a:ea typeface="Roboto Mono" panose="00000009000000000000" pitchFamily="49" charset="0"/>
              </a:rPr>
              <a:t> * </a:t>
            </a:r>
            <a:r>
              <a:rPr lang="en-IN" sz="800" dirty="0" err="1">
                <a:latin typeface="Roboto Mono" panose="00000009000000000000" pitchFamily="49" charset="0"/>
                <a:ea typeface="Roboto Mono" panose="00000009000000000000" pitchFamily="49" charset="0"/>
              </a:rPr>
              <a:t>p.price</a:t>
            </a:r>
            <a:r>
              <a:rPr lang="en-IN" sz="800" dirty="0">
                <a:latin typeface="Roboto Mono" panose="00000009000000000000" pitchFamily="49" charset="0"/>
                <a:ea typeface="Roboto Mono" panose="00000009000000000000" pitchFamily="49" charset="0"/>
              </a:rPr>
              <a:t>) AS </a:t>
            </a:r>
            <a:r>
              <a:rPr lang="en-IN" sz="800" dirty="0" err="1">
                <a:latin typeface="Roboto Mono" panose="00000009000000000000" pitchFamily="49" charset="0"/>
                <a:ea typeface="Roboto Mono" panose="00000009000000000000" pitchFamily="49" charset="0"/>
              </a:rPr>
              <a:t>total_revenue</a:t>
            </a:r>
            <a:r>
              <a:rPr lang="en-IN" sz="800" dirty="0">
                <a:latin typeface="Roboto Mono" panose="00000009000000000000" pitchFamily="49" charset="0"/>
                <a:ea typeface="Roboto Mono" panose="00000009000000000000" pitchFamily="49" charset="0"/>
              </a:rPr>
              <a:t> FROM </a:t>
            </a:r>
            <a:r>
              <a:rPr lang="en-IN" sz="800" dirty="0" err="1">
                <a:latin typeface="Roboto Mono" panose="00000009000000000000" pitchFamily="49" charset="0"/>
                <a:ea typeface="Roboto Mono" panose="00000009000000000000" pitchFamily="49" charset="0"/>
              </a:rPr>
              <a:t>order_details</a:t>
            </a:r>
            <a:r>
              <a:rPr lang="en-IN" sz="800" dirty="0">
                <a:latin typeface="Roboto Mono" panose="00000009000000000000" pitchFamily="49" charset="0"/>
                <a:ea typeface="Roboto Mono" panose="00000009000000000000" pitchFamily="49" charset="0"/>
              </a:rPr>
              <a:t> od JOIN pizzas p ON </a:t>
            </a:r>
            <a:r>
              <a:rPr lang="en-IN" sz="800" dirty="0" err="1">
                <a:latin typeface="Roboto Mono" panose="00000009000000000000" pitchFamily="49" charset="0"/>
                <a:ea typeface="Roboto Mono" panose="00000009000000000000" pitchFamily="49" charset="0"/>
              </a:rPr>
              <a:t>od.pizza_id</a:t>
            </a:r>
            <a:r>
              <a:rPr lang="en-IN" sz="800" dirty="0">
                <a:latin typeface="Roboto Mono" panose="00000009000000000000" pitchFamily="49" charset="0"/>
                <a:ea typeface="Roboto Mono" panose="00000009000000000000" pitchFamily="49" charset="0"/>
              </a:rPr>
              <a:t> = </a:t>
            </a:r>
            <a:r>
              <a:rPr lang="en-IN" sz="800" dirty="0" err="1">
                <a:latin typeface="Roboto Mono" panose="00000009000000000000" pitchFamily="49" charset="0"/>
                <a:ea typeface="Roboto Mono" panose="00000009000000000000" pitchFamily="49" charset="0"/>
              </a:rPr>
              <a:t>p.pizza_id</a:t>
            </a:r>
            <a:r>
              <a:rPr lang="en-IN" sz="800" dirty="0">
                <a:latin typeface="Roboto Mono" panose="00000009000000000000" pitchFamily="49" charset="0"/>
                <a:ea typeface="Roboto Mono" panose="00000009000000000000" pitchFamily="49" charset="0"/>
              </a:rPr>
              <a:t> JOIN </a:t>
            </a:r>
            <a:r>
              <a:rPr lang="en-IN" sz="800" dirty="0" err="1">
                <a:latin typeface="Roboto Mono" panose="00000009000000000000" pitchFamily="49" charset="0"/>
                <a:ea typeface="Roboto Mono" panose="00000009000000000000" pitchFamily="49" charset="0"/>
              </a:rPr>
              <a:t>pizza_types</a:t>
            </a:r>
            <a:r>
              <a:rPr lang="en-IN" sz="800" dirty="0">
                <a:latin typeface="Roboto Mono" panose="00000009000000000000" pitchFamily="49" charset="0"/>
                <a:ea typeface="Roboto Mono" panose="00000009000000000000" pitchFamily="49" charset="0"/>
              </a:rPr>
              <a:t> pt ON </a:t>
            </a:r>
            <a:r>
              <a:rPr lang="en-IN" sz="800" dirty="0" err="1">
                <a:latin typeface="Roboto Mono" panose="00000009000000000000" pitchFamily="49" charset="0"/>
                <a:ea typeface="Roboto Mono" panose="00000009000000000000" pitchFamily="49" charset="0"/>
              </a:rPr>
              <a:t>p.pizza_type_id</a:t>
            </a:r>
            <a:r>
              <a:rPr lang="en-IN" sz="800" dirty="0">
                <a:latin typeface="Roboto Mono" panose="00000009000000000000" pitchFamily="49" charset="0"/>
                <a:ea typeface="Roboto Mono" panose="00000009000000000000" pitchFamily="49" charset="0"/>
              </a:rPr>
              <a:t> = </a:t>
            </a:r>
            <a:r>
              <a:rPr lang="en-IN" sz="800" dirty="0" err="1">
                <a:latin typeface="Roboto Mono" panose="00000009000000000000" pitchFamily="49" charset="0"/>
                <a:ea typeface="Roboto Mono" panose="00000009000000000000" pitchFamily="49" charset="0"/>
              </a:rPr>
              <a:t>pt.pizza_type_id</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GROUP BY </a:t>
            </a:r>
            <a:r>
              <a:rPr lang="en-IN" sz="800" dirty="0" err="1">
                <a:latin typeface="Roboto Mono" panose="00000009000000000000" pitchFamily="49" charset="0"/>
                <a:ea typeface="Roboto Mono" panose="00000009000000000000" pitchFamily="49" charset="0"/>
              </a:rPr>
              <a:t>pt.category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ORDER BY </a:t>
            </a:r>
            <a:r>
              <a:rPr lang="en-IN" sz="800" dirty="0" err="1">
                <a:latin typeface="Roboto Mono" panose="00000009000000000000" pitchFamily="49" charset="0"/>
                <a:ea typeface="Roboto Mono" panose="00000009000000000000" pitchFamily="49" charset="0"/>
              </a:rPr>
              <a:t>total_revenue</a:t>
            </a:r>
            <a:r>
              <a:rPr lang="en-IN" sz="800" dirty="0">
                <a:latin typeface="Roboto Mono" panose="00000009000000000000" pitchFamily="49" charset="0"/>
                <a:ea typeface="Roboto Mono" panose="00000009000000000000" pitchFamily="49" charset="0"/>
              </a:rPr>
              <a:t> DESC;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 </a:t>
            </a:r>
            <a:r>
              <a:rPr lang="en" dirty="0"/>
              <a:t>ORDER VOLUME IN </a:t>
            </a:r>
            <a:r>
              <a:rPr lang="en" dirty="0">
                <a:solidFill>
                  <a:schemeClr val="dk2"/>
                </a:solidFill>
              </a:rPr>
              <a:t>EACH CATEGORY</a:t>
            </a:r>
            <a:endParaRPr dirty="0">
              <a:solidFill>
                <a:schemeClr val="dk2"/>
              </a:solidFill>
            </a:endParaRPr>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137" name="Google Shape;1137;p38"/>
          <p:cNvPicPr preferRelativeResize="0"/>
          <p:nvPr/>
        </p:nvPicPr>
        <p:blipFill>
          <a:blip r:embed="rId3">
            <a:alphaModFix/>
          </a:blip>
          <a:stretch>
            <a:fillRect/>
          </a:stretch>
        </p:blipFill>
        <p:spPr>
          <a:xfrm rot="1903813">
            <a:off x="7367125" y="506099"/>
            <a:ext cx="1135400" cy="1118550"/>
          </a:xfrm>
          <a:prstGeom prst="rect">
            <a:avLst/>
          </a:prstGeom>
          <a:noFill/>
          <a:ln>
            <a:noFill/>
          </a:ln>
        </p:spPr>
      </p:pic>
      <p:pic>
        <p:nvPicPr>
          <p:cNvPr id="1138" name="Google Shape;1138;p38"/>
          <p:cNvPicPr preferRelativeResize="0"/>
          <p:nvPr/>
        </p:nvPicPr>
        <p:blipFill>
          <a:blip r:embed="rId4">
            <a:alphaModFix/>
          </a:blip>
          <a:stretch>
            <a:fillRect/>
          </a:stretch>
        </p:blipFill>
        <p:spPr>
          <a:xfrm rot="5400000">
            <a:off x="333850" y="-204700"/>
            <a:ext cx="1326701" cy="1307000"/>
          </a:xfrm>
          <a:prstGeom prst="rect">
            <a:avLst/>
          </a:prstGeom>
          <a:noFill/>
          <a:ln>
            <a:noFill/>
          </a:ln>
        </p:spPr>
      </p:pic>
      <p:graphicFrame>
        <p:nvGraphicFramePr>
          <p:cNvPr id="22" name="Chart 21">
            <a:extLst>
              <a:ext uri="{FF2B5EF4-FFF2-40B4-BE49-F238E27FC236}">
                <a16:creationId xmlns:a16="http://schemas.microsoft.com/office/drawing/2014/main" id="{55BCB268-1E5A-934C-EBF4-6F2CA2A47DE0}"/>
              </a:ext>
            </a:extLst>
          </p:cNvPr>
          <p:cNvGraphicFramePr/>
          <p:nvPr>
            <p:extLst>
              <p:ext uri="{D42A27DB-BD31-4B8C-83A1-F6EECF244321}">
                <p14:modId xmlns:p14="http://schemas.microsoft.com/office/powerpoint/2010/main" val="2524318738"/>
              </p:ext>
            </p:extLst>
          </p:nvPr>
        </p:nvGraphicFramePr>
        <p:xfrm>
          <a:off x="3241529" y="1428833"/>
          <a:ext cx="3576934" cy="228583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D05E2AFF-C471-EC67-1165-0CC53B7733D1}"/>
              </a:ext>
            </a:extLst>
          </p:cNvPr>
          <p:cNvSpPr txBox="1"/>
          <p:nvPr/>
        </p:nvSpPr>
        <p:spPr>
          <a:xfrm>
            <a:off x="1978870" y="3977528"/>
            <a:ext cx="5178972" cy="307777"/>
          </a:xfrm>
          <a:prstGeom prst="rect">
            <a:avLst/>
          </a:prstGeom>
          <a:noFill/>
        </p:spPr>
        <p:txBody>
          <a:bodyPr wrap="square">
            <a:spAutoFit/>
          </a:bodyPr>
          <a:lstStyle/>
          <a:p>
            <a:pPr marL="285750" indent="-285750" algn="l">
              <a:buClr>
                <a:schemeClr val="bg2"/>
              </a:buClr>
              <a:buSzPct val="100000"/>
              <a:buFont typeface="Wingdings" panose="05000000000000000000" pitchFamily="2" charset="2"/>
              <a:buChar char="Ø"/>
            </a:pPr>
            <a:r>
              <a:rPr lang="en-US" sz="1400" dirty="0">
                <a:latin typeface="Roboto Mono" panose="00000009000000000000" pitchFamily="49" charset="0"/>
                <a:ea typeface="Roboto Mono" panose="00000009000000000000" pitchFamily="49" charset="0"/>
              </a:rPr>
              <a:t>Classic category leads in order quantity.</a:t>
            </a:r>
          </a:p>
        </p:txBody>
      </p:sp>
      <p:sp>
        <p:nvSpPr>
          <p:cNvPr id="4" name="TextBox 3">
            <a:extLst>
              <a:ext uri="{FF2B5EF4-FFF2-40B4-BE49-F238E27FC236}">
                <a16:creationId xmlns:a16="http://schemas.microsoft.com/office/drawing/2014/main" id="{6E4E90FA-FCE8-4FDF-EEC8-D61EF0CC584A}"/>
              </a:ext>
            </a:extLst>
          </p:cNvPr>
          <p:cNvSpPr txBox="1"/>
          <p:nvPr/>
        </p:nvSpPr>
        <p:spPr>
          <a:xfrm>
            <a:off x="579143" y="1291551"/>
            <a:ext cx="1650373" cy="2554545"/>
          </a:xfrm>
          <a:prstGeom prst="rect">
            <a:avLst/>
          </a:prstGeom>
          <a:noFill/>
          <a:ln>
            <a:solidFill>
              <a:schemeClr val="tx1"/>
            </a:solidFill>
            <a:prstDash val="sysDot"/>
          </a:ln>
        </p:spPr>
        <p:txBody>
          <a:bodyPr wrap="square">
            <a:spAutoFit/>
          </a:bodyPr>
          <a:lstStyle/>
          <a:p>
            <a:r>
              <a:rPr lang="en-IN" sz="1000" dirty="0">
                <a:latin typeface="Roboto Mono" panose="00000009000000000000" pitchFamily="49" charset="0"/>
                <a:ea typeface="Roboto Mono" panose="00000009000000000000" pitchFamily="49" charset="0"/>
              </a:rPr>
              <a:t>SELECT </a:t>
            </a:r>
            <a:r>
              <a:rPr lang="en-IN" sz="1000" dirty="0" err="1">
                <a:latin typeface="Roboto Mono" panose="00000009000000000000" pitchFamily="49" charset="0"/>
                <a:ea typeface="Roboto Mono" panose="00000009000000000000" pitchFamily="49" charset="0"/>
              </a:rPr>
              <a:t>pt.category</a:t>
            </a:r>
            <a:r>
              <a:rPr lang="en-IN" sz="1000" dirty="0">
                <a:latin typeface="Roboto Mono" panose="00000009000000000000" pitchFamily="49" charset="0"/>
                <a:ea typeface="Roboto Mono" panose="00000009000000000000" pitchFamily="49" charset="0"/>
              </a:rPr>
              <a:t>, SUM(</a:t>
            </a:r>
            <a:r>
              <a:rPr lang="en-IN" sz="1000" dirty="0" err="1">
                <a:latin typeface="Roboto Mono" panose="00000009000000000000" pitchFamily="49" charset="0"/>
                <a:ea typeface="Roboto Mono" panose="00000009000000000000" pitchFamily="49" charset="0"/>
              </a:rPr>
              <a:t>od.quantity</a:t>
            </a:r>
            <a:r>
              <a:rPr lang="en-IN" sz="1000" dirty="0">
                <a:latin typeface="Roboto Mono" panose="00000009000000000000" pitchFamily="49" charset="0"/>
                <a:ea typeface="Roboto Mono" panose="00000009000000000000" pitchFamily="49" charset="0"/>
              </a:rPr>
              <a:t>) AS </a:t>
            </a:r>
            <a:r>
              <a:rPr lang="en-IN" sz="1000" dirty="0" err="1">
                <a:latin typeface="Roboto Mono" panose="00000009000000000000" pitchFamily="49" charset="0"/>
                <a:ea typeface="Roboto Mono" panose="00000009000000000000" pitchFamily="49" charset="0"/>
              </a:rPr>
              <a:t>total_quantity</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FROM </a:t>
            </a:r>
            <a:r>
              <a:rPr lang="en-IN" sz="1000" dirty="0" err="1">
                <a:latin typeface="Roboto Mono" panose="00000009000000000000" pitchFamily="49" charset="0"/>
                <a:ea typeface="Roboto Mono" panose="00000009000000000000" pitchFamily="49" charset="0"/>
              </a:rPr>
              <a:t>order_details</a:t>
            </a:r>
            <a:r>
              <a:rPr lang="en-IN" sz="1000" dirty="0">
                <a:latin typeface="Roboto Mono" panose="00000009000000000000" pitchFamily="49" charset="0"/>
                <a:ea typeface="Roboto Mono" panose="00000009000000000000" pitchFamily="49" charset="0"/>
              </a:rPr>
              <a:t> od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JOIN pizzas p ON </a:t>
            </a:r>
            <a:r>
              <a:rPr lang="en-IN" sz="1000" dirty="0" err="1">
                <a:latin typeface="Roboto Mono" panose="00000009000000000000" pitchFamily="49" charset="0"/>
                <a:ea typeface="Roboto Mono" panose="00000009000000000000" pitchFamily="49" charset="0"/>
              </a:rPr>
              <a:t>od.pizza_id</a:t>
            </a:r>
            <a:r>
              <a:rPr lang="en-IN" sz="1000" dirty="0">
                <a:latin typeface="Roboto Mono" panose="00000009000000000000" pitchFamily="49" charset="0"/>
                <a:ea typeface="Roboto Mono" panose="00000009000000000000" pitchFamily="49" charset="0"/>
              </a:rPr>
              <a:t> = </a:t>
            </a:r>
            <a:r>
              <a:rPr lang="en-IN" sz="1000" dirty="0" err="1">
                <a:latin typeface="Roboto Mono" panose="00000009000000000000" pitchFamily="49" charset="0"/>
                <a:ea typeface="Roboto Mono" panose="00000009000000000000" pitchFamily="49" charset="0"/>
              </a:rPr>
              <a:t>p.pizza_id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JOIN </a:t>
            </a:r>
            <a:r>
              <a:rPr lang="en-IN" sz="1000" dirty="0" err="1">
                <a:latin typeface="Roboto Mono" panose="00000009000000000000" pitchFamily="49" charset="0"/>
                <a:ea typeface="Roboto Mono" panose="00000009000000000000" pitchFamily="49" charset="0"/>
              </a:rPr>
              <a:t>pizza_types</a:t>
            </a:r>
            <a:r>
              <a:rPr lang="en-IN" sz="1000" dirty="0">
                <a:latin typeface="Roboto Mono" panose="00000009000000000000" pitchFamily="49" charset="0"/>
                <a:ea typeface="Roboto Mono" panose="00000009000000000000" pitchFamily="49" charset="0"/>
              </a:rPr>
              <a:t> pt ON </a:t>
            </a:r>
            <a:r>
              <a:rPr lang="en-IN" sz="1000" dirty="0" err="1">
                <a:latin typeface="Roboto Mono" panose="00000009000000000000" pitchFamily="49" charset="0"/>
                <a:ea typeface="Roboto Mono" panose="00000009000000000000" pitchFamily="49" charset="0"/>
              </a:rPr>
              <a:t>p.pizza_type_id</a:t>
            </a:r>
            <a:r>
              <a:rPr lang="en-IN" sz="1000" dirty="0">
                <a:latin typeface="Roboto Mono" panose="00000009000000000000" pitchFamily="49" charset="0"/>
                <a:ea typeface="Roboto Mono" panose="00000009000000000000" pitchFamily="49" charset="0"/>
              </a:rPr>
              <a:t> = </a:t>
            </a:r>
            <a:r>
              <a:rPr lang="en-IN" sz="1000" dirty="0" err="1">
                <a:latin typeface="Roboto Mono" panose="00000009000000000000" pitchFamily="49" charset="0"/>
                <a:ea typeface="Roboto Mono" panose="00000009000000000000" pitchFamily="49" charset="0"/>
              </a:rPr>
              <a:t>pt.pizza_type_id</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GROUP BY </a:t>
            </a:r>
            <a:r>
              <a:rPr lang="en-IN" sz="1000" dirty="0" err="1">
                <a:latin typeface="Roboto Mono" panose="00000009000000000000" pitchFamily="49" charset="0"/>
                <a:ea typeface="Roboto Mono" panose="00000009000000000000" pitchFamily="49" charset="0"/>
              </a:rPr>
              <a:t>pt.category</a:t>
            </a:r>
            <a:br>
              <a:rPr lang="en-IN" sz="1000" dirty="0">
                <a:latin typeface="Roboto Mono" panose="00000009000000000000" pitchFamily="49" charset="0"/>
                <a:ea typeface="Roboto Mono" panose="00000009000000000000" pitchFamily="49" charset="0"/>
              </a:rPr>
            </a:br>
            <a:r>
              <a:rPr lang="en-IN" sz="1000" dirty="0">
                <a:latin typeface="Roboto Mono" panose="00000009000000000000" pitchFamily="49" charset="0"/>
                <a:ea typeface="Roboto Mono" panose="00000009000000000000" pitchFamily="49" charset="0"/>
              </a:rPr>
              <a:t>ORDER BY </a:t>
            </a:r>
            <a:r>
              <a:rPr lang="en-IN" sz="1000" dirty="0" err="1">
                <a:latin typeface="Roboto Mono" panose="00000009000000000000" pitchFamily="49" charset="0"/>
                <a:ea typeface="Roboto Mono" panose="00000009000000000000" pitchFamily="49" charset="0"/>
              </a:rPr>
              <a:t>total_quantity</a:t>
            </a:r>
            <a:r>
              <a:rPr lang="en-IN" sz="1000" dirty="0">
                <a:latin typeface="Roboto Mono" panose="00000009000000000000" pitchFamily="49" charset="0"/>
                <a:ea typeface="Roboto Mono" panose="00000009000000000000" pitchFamily="49" charset="0"/>
              </a:rPr>
              <a:t> DESC;</a:t>
            </a:r>
          </a:p>
        </p:txBody>
      </p:sp>
      <p:pic>
        <p:nvPicPr>
          <p:cNvPr id="5" name="Google Shape;1157;p40">
            <a:extLst>
              <a:ext uri="{FF2B5EF4-FFF2-40B4-BE49-F238E27FC236}">
                <a16:creationId xmlns:a16="http://schemas.microsoft.com/office/drawing/2014/main" id="{ED24BFB1-B5EB-B582-CD52-098EC58C1A31}"/>
              </a:ext>
            </a:extLst>
          </p:cNvPr>
          <p:cNvPicPr preferRelativeResize="0"/>
          <p:nvPr/>
        </p:nvPicPr>
        <p:blipFill>
          <a:blip r:embed="rId6">
            <a:alphaModFix/>
          </a:blip>
          <a:stretch>
            <a:fillRect/>
          </a:stretch>
        </p:blipFill>
        <p:spPr>
          <a:xfrm rot="10800000">
            <a:off x="6680616" y="2384704"/>
            <a:ext cx="5703173" cy="3801201"/>
          </a:xfrm>
          <a:prstGeom prst="rect">
            <a:avLst/>
          </a:prstGeom>
          <a:noFill/>
          <a:ln>
            <a:noFill/>
          </a:ln>
        </p:spPr>
      </p:pic>
    </p:spTree>
    <p:extLst>
      <p:ext uri="{BB962C8B-B14F-4D97-AF65-F5344CB8AC3E}">
        <p14:creationId xmlns:p14="http://schemas.microsoft.com/office/powerpoint/2010/main" val="1247750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3"/>
          <p:cNvSpPr txBox="1">
            <a:spLocks noGrp="1"/>
          </p:cNvSpPr>
          <p:nvPr>
            <p:ph type="title"/>
          </p:nvPr>
        </p:nvSpPr>
        <p:spPr>
          <a:xfrm>
            <a:off x="865625" y="590831"/>
            <a:ext cx="4459800" cy="12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INSIGHTS AND </a:t>
            </a:r>
            <a:r>
              <a:rPr lang="en" dirty="0">
                <a:solidFill>
                  <a:schemeClr val="dk2"/>
                </a:solidFill>
              </a:rPr>
              <a:t>RECOMMENDATIONS</a:t>
            </a:r>
            <a:endParaRPr dirty="0">
              <a:solidFill>
                <a:schemeClr val="dk2"/>
              </a:solidFill>
            </a:endParaRPr>
          </a:p>
        </p:txBody>
      </p:sp>
      <p:cxnSp>
        <p:nvCxnSpPr>
          <p:cNvPr id="1227" name="Google Shape;1227;p43">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28" name="Google Shape;1228;p43"/>
          <p:cNvPicPr preferRelativeResize="0"/>
          <p:nvPr/>
        </p:nvPicPr>
        <p:blipFill>
          <a:blip r:embed="rId3">
            <a:alphaModFix/>
          </a:blip>
          <a:stretch>
            <a:fillRect/>
          </a:stretch>
        </p:blipFill>
        <p:spPr>
          <a:xfrm>
            <a:off x="5194975" y="4094375"/>
            <a:ext cx="1607800" cy="1583901"/>
          </a:xfrm>
          <a:prstGeom prst="rect">
            <a:avLst/>
          </a:prstGeom>
          <a:noFill/>
          <a:ln>
            <a:noFill/>
          </a:ln>
        </p:spPr>
      </p:pic>
      <p:pic>
        <p:nvPicPr>
          <p:cNvPr id="1229" name="Google Shape;1229;p43"/>
          <p:cNvPicPr preferRelativeResize="0"/>
          <p:nvPr/>
        </p:nvPicPr>
        <p:blipFill>
          <a:blip r:embed="rId4">
            <a:alphaModFix/>
          </a:blip>
          <a:stretch>
            <a:fillRect/>
          </a:stretch>
        </p:blipFill>
        <p:spPr>
          <a:xfrm rot="5400000">
            <a:off x="4978758" y="731405"/>
            <a:ext cx="5522376" cy="3680675"/>
          </a:xfrm>
          <a:prstGeom prst="rect">
            <a:avLst/>
          </a:prstGeom>
          <a:noFill/>
          <a:ln>
            <a:noFill/>
          </a:ln>
        </p:spPr>
      </p:pic>
      <p:sp>
        <p:nvSpPr>
          <p:cNvPr id="3" name="Rectangle 1">
            <a:extLst>
              <a:ext uri="{FF2B5EF4-FFF2-40B4-BE49-F238E27FC236}">
                <a16:creationId xmlns:a16="http://schemas.microsoft.com/office/drawing/2014/main" id="{FB9FC6D2-F583-3AF3-85C3-B4923A59BCB8}"/>
              </a:ext>
            </a:extLst>
          </p:cNvPr>
          <p:cNvSpPr>
            <a:spLocks noChangeArrowheads="1"/>
          </p:cNvSpPr>
          <p:nvPr/>
        </p:nvSpPr>
        <p:spPr bwMode="auto">
          <a:xfrm>
            <a:off x="567654" y="1817091"/>
            <a:ext cx="543122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Sales Patterns: Friday is the busiest day, while Sundays are slowest.</a:t>
            </a:r>
            <a:br>
              <a:rPr lang="en-US" altLang="en-US" sz="1200" dirty="0">
                <a:solidFill>
                  <a:schemeClr val="tx1"/>
                </a:solidFill>
                <a:latin typeface="Roboto Mono" panose="00000009000000000000" pitchFamily="49" charset="0"/>
                <a:ea typeface="Roboto Mono" panose="00000009000000000000" pitchFamily="49" charset="0"/>
              </a:rPr>
            </a:b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Optimize staffing and inventory for peak Friday sales. Consider promotions for slower days.</a:t>
            </a:r>
            <a:b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br>
            <a:endPar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a:p>
            <a:pPr marL="171450" marR="0" lvl="0" indent="-17145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Pricing Strategy: Wide price range in Classic category; narrow but higher range for Chicken.</a:t>
            </a:r>
            <a:b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b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Consider premium pricing for popular Classic pizzas. Maintain premium positioning of Chicken pizzas.</a:t>
            </a:r>
            <a:b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br>
            <a:endPar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a:p>
            <a:pPr marL="171450" marR="0" lvl="0" indent="-171450" algn="l" defTabSz="914400" rtl="0" eaLnBrk="0" fontAlgn="base" latinLnBrk="0" hangingPunct="0">
              <a:lnSpc>
                <a:spcPct val="100000"/>
              </a:lnSpc>
              <a:spcBef>
                <a:spcPct val="0"/>
              </a:spcBef>
              <a:spcAft>
                <a:spcPct val="0"/>
              </a:spcAft>
              <a:buClr>
                <a:schemeClr val="bg2"/>
              </a:buClr>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Size Preferences: Large size is most popular across categories. Ensure adequate inventory for Large pizzas.</a:t>
            </a:r>
          </a:p>
        </p:txBody>
      </p:sp>
    </p:spTree>
    <p:extLst>
      <p:ext uri="{BB962C8B-B14F-4D97-AF65-F5344CB8AC3E}">
        <p14:creationId xmlns:p14="http://schemas.microsoft.com/office/powerpoint/2010/main" val="1254022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43"/>
          <p:cNvSpPr txBox="1">
            <a:spLocks noGrp="1"/>
          </p:cNvSpPr>
          <p:nvPr>
            <p:ph type="title"/>
          </p:nvPr>
        </p:nvSpPr>
        <p:spPr>
          <a:xfrm>
            <a:off x="3669708" y="590831"/>
            <a:ext cx="4459800" cy="1257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INSIGHTS AND </a:t>
            </a:r>
            <a:r>
              <a:rPr lang="en" dirty="0">
                <a:solidFill>
                  <a:schemeClr val="dk2"/>
                </a:solidFill>
              </a:rPr>
              <a:t>RECOMMENDATIONS</a:t>
            </a:r>
            <a:endParaRPr dirty="0">
              <a:solidFill>
                <a:schemeClr val="dk2"/>
              </a:solidFill>
            </a:endParaRPr>
          </a:p>
        </p:txBody>
      </p:sp>
      <p:cxnSp>
        <p:nvCxnSpPr>
          <p:cNvPr id="1227" name="Google Shape;1227;p43">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28" name="Google Shape;1228;p43"/>
          <p:cNvPicPr preferRelativeResize="0"/>
          <p:nvPr/>
        </p:nvPicPr>
        <p:blipFill>
          <a:blip r:embed="rId3">
            <a:alphaModFix/>
          </a:blip>
          <a:stretch>
            <a:fillRect/>
          </a:stretch>
        </p:blipFill>
        <p:spPr>
          <a:xfrm>
            <a:off x="2375768" y="4065608"/>
            <a:ext cx="1607800" cy="1583901"/>
          </a:xfrm>
          <a:prstGeom prst="rect">
            <a:avLst/>
          </a:prstGeom>
          <a:noFill/>
          <a:ln>
            <a:noFill/>
          </a:ln>
        </p:spPr>
      </p:pic>
      <p:pic>
        <p:nvPicPr>
          <p:cNvPr id="1229" name="Google Shape;1229;p43"/>
          <p:cNvPicPr preferRelativeResize="0"/>
          <p:nvPr/>
        </p:nvPicPr>
        <p:blipFill>
          <a:blip r:embed="rId4">
            <a:alphaModFix/>
          </a:blip>
          <a:stretch>
            <a:fillRect/>
          </a:stretch>
        </p:blipFill>
        <p:spPr>
          <a:xfrm rot="16200000">
            <a:off x="-1421858" y="662587"/>
            <a:ext cx="5522376" cy="3680675"/>
          </a:xfrm>
          <a:prstGeom prst="rect">
            <a:avLst/>
          </a:prstGeom>
          <a:noFill/>
          <a:ln>
            <a:noFill/>
          </a:ln>
        </p:spPr>
      </p:pic>
      <p:sp>
        <p:nvSpPr>
          <p:cNvPr id="3" name="Rectangle 1">
            <a:extLst>
              <a:ext uri="{FF2B5EF4-FFF2-40B4-BE49-F238E27FC236}">
                <a16:creationId xmlns:a16="http://schemas.microsoft.com/office/drawing/2014/main" id="{FB9FC6D2-F583-3AF3-85C3-B4923A59BCB8}"/>
              </a:ext>
            </a:extLst>
          </p:cNvPr>
          <p:cNvSpPr>
            <a:spLocks noChangeArrowheads="1"/>
          </p:cNvSpPr>
          <p:nvPr/>
        </p:nvSpPr>
        <p:spPr bwMode="auto">
          <a:xfrm>
            <a:off x="3026952" y="1709834"/>
            <a:ext cx="5352393"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r" defTabSz="914400" rtl="0" eaLnBrk="0" fontAlgn="base" latinLnBrk="0" hangingPunct="0">
              <a:lnSpc>
                <a:spcPct val="100000"/>
              </a:lnSpc>
              <a:spcBef>
                <a:spcPct val="0"/>
              </a:spcBef>
              <a:spcAft>
                <a:spcPct val="0"/>
              </a:spcAft>
              <a:buClr>
                <a:schemeClr val="bg2"/>
              </a:buClr>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Menu Efficiency: Chicken category has fewer types but high revenue per item. Explore introducing new Chicken pizza varieties</a:t>
            </a:r>
            <a:r>
              <a:rPr lang="en-US" altLang="en-US" sz="1200" dirty="0">
                <a:solidFill>
                  <a:schemeClr val="tx1"/>
                </a:solidFill>
                <a:latin typeface="Roboto Mono" panose="00000009000000000000" pitchFamily="49" charset="0"/>
                <a:ea typeface="Roboto Mono" panose="00000009000000000000" pitchFamily="49" charset="0"/>
              </a:rPr>
              <a:t>.</a:t>
            </a:r>
            <a:br>
              <a:rPr lang="en-US" altLang="en-US" sz="1200" dirty="0">
                <a:solidFill>
                  <a:schemeClr val="tx1"/>
                </a:solidFill>
                <a:latin typeface="Roboto Mono" panose="00000009000000000000" pitchFamily="49" charset="0"/>
                <a:ea typeface="Roboto Mono" panose="00000009000000000000" pitchFamily="49" charset="0"/>
              </a:rPr>
            </a:br>
            <a:endPar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a:p>
            <a:pPr marL="171450" marR="0" lvl="0" indent="-171450" algn="r" defTabSz="914400" rtl="0" eaLnBrk="0" fontAlgn="base" latinLnBrk="0" hangingPunct="0">
              <a:lnSpc>
                <a:spcPct val="100000"/>
              </a:lnSpc>
              <a:spcBef>
                <a:spcPct val="0"/>
              </a:spcBef>
              <a:spcAft>
                <a:spcPct val="0"/>
              </a:spcAft>
              <a:buClr>
                <a:schemeClr val="bg2"/>
              </a:buClr>
              <a:buSzTx/>
              <a:buFont typeface="Wingdings" panose="05000000000000000000" pitchFamily="2" charset="2"/>
              <a:buChar char="Ø"/>
              <a:tabLst/>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Category Performance: Veggie category has most types (27) but lowest revenue. Assess Veggie pizza pricing and promotion strategies.</a:t>
            </a:r>
            <a:b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br>
            <a:endPar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endParaRPr>
          </a:p>
          <a:p>
            <a:pPr marL="171450" indent="-171450" algn="r" eaLnBrk="0" fontAlgn="base" hangingPunct="0">
              <a:spcBef>
                <a:spcPct val="0"/>
              </a:spcBef>
              <a:spcAft>
                <a:spcPct val="0"/>
              </a:spcAft>
              <a:buClr>
                <a:schemeClr val="bg2"/>
              </a:buClr>
              <a:buFont typeface="Wingdings" panose="05000000000000000000" pitchFamily="2" charset="2"/>
              <a:buChar char="Ø"/>
            </a:pP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Product Mix: Classic category leads in orders, but Chicken pizzas are top revenue generators.</a:t>
            </a:r>
            <a:br>
              <a:rPr lang="en-US" altLang="en-US" sz="1200" dirty="0">
                <a:solidFill>
                  <a:schemeClr val="tx1"/>
                </a:solidFill>
                <a:latin typeface="Roboto Mono" panose="00000009000000000000" pitchFamily="49" charset="0"/>
                <a:ea typeface="Roboto Mono" panose="00000009000000000000" pitchFamily="49" charset="0"/>
              </a:rPr>
            </a:br>
            <a:r>
              <a:rPr kumimoji="0" lang="en-US" altLang="en-US" sz="12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Promote high-revenue Chicken pizzas more prominently. Evaluate underperforming Classic pizzas for potential menu optimization. </a:t>
            </a:r>
          </a:p>
        </p:txBody>
      </p:sp>
    </p:spTree>
    <p:extLst>
      <p:ext uri="{BB962C8B-B14F-4D97-AF65-F5344CB8AC3E}">
        <p14:creationId xmlns:p14="http://schemas.microsoft.com/office/powerpoint/2010/main" val="421050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59"/>
          <p:cNvSpPr txBox="1">
            <a:spLocks noGrp="1"/>
          </p:cNvSpPr>
          <p:nvPr>
            <p:ph type="title"/>
          </p:nvPr>
        </p:nvSpPr>
        <p:spPr>
          <a:xfrm>
            <a:off x="706825" y="54864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a:t>
            </a:r>
            <a:r>
              <a:rPr lang="en" dirty="0">
                <a:solidFill>
                  <a:schemeClr val="bg2"/>
                </a:solidFill>
              </a:rPr>
              <a:t>THE PRESENTATION</a:t>
            </a:r>
            <a:endParaRPr dirty="0">
              <a:solidFill>
                <a:schemeClr val="dk2"/>
              </a:solidFill>
            </a:endParaRPr>
          </a:p>
        </p:txBody>
      </p:sp>
      <p:cxnSp>
        <p:nvCxnSpPr>
          <p:cNvPr id="1596" name="Google Shape;1596;p59">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597" name="Google Shape;1597;p59"/>
          <p:cNvSpPr/>
          <p:nvPr/>
        </p:nvSpPr>
        <p:spPr>
          <a:xfrm flipH="1">
            <a:off x="638503" y="2222150"/>
            <a:ext cx="1381922" cy="984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solidFill>
                  <a:schemeClr val="dk1"/>
                </a:solidFill>
                <a:latin typeface="Fjalla One"/>
                <a:ea typeface="Fjalla One"/>
                <a:cs typeface="Fjalla One"/>
                <a:sym typeface="Fjalla One"/>
              </a:rPr>
              <a:t>BUSINESS PROBLEM</a:t>
            </a:r>
            <a:endParaRPr sz="2500" dirty="0">
              <a:solidFill>
                <a:schemeClr val="dk1"/>
              </a:solidFill>
              <a:latin typeface="Fjalla One"/>
              <a:ea typeface="Fjalla One"/>
              <a:cs typeface="Fjalla One"/>
              <a:sym typeface="Fjalla One"/>
            </a:endParaRPr>
          </a:p>
        </p:txBody>
      </p:sp>
      <p:sp>
        <p:nvSpPr>
          <p:cNvPr id="1598" name="Google Shape;1598;p59"/>
          <p:cNvSpPr txBox="1"/>
          <p:nvPr/>
        </p:nvSpPr>
        <p:spPr>
          <a:xfrm>
            <a:off x="2048425" y="1636247"/>
            <a:ext cx="1975200" cy="56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a:solidFill>
                  <a:schemeClr val="tx1">
                    <a:lumMod val="60000"/>
                    <a:lumOff val="40000"/>
                  </a:schemeClr>
                </a:solidFill>
                <a:latin typeface="Fjalla One"/>
                <a:ea typeface="Fjalla One"/>
                <a:cs typeface="Fjalla One"/>
                <a:sym typeface="Fjalla One"/>
              </a:rPr>
              <a:t>ORDER ANALYSIS</a:t>
            </a:r>
          </a:p>
        </p:txBody>
      </p:sp>
      <p:sp>
        <p:nvSpPr>
          <p:cNvPr id="1599" name="Google Shape;1599;p59"/>
          <p:cNvSpPr txBox="1"/>
          <p:nvPr/>
        </p:nvSpPr>
        <p:spPr>
          <a:xfrm>
            <a:off x="2048425" y="3244261"/>
            <a:ext cx="1975200" cy="5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500" dirty="0">
                <a:solidFill>
                  <a:schemeClr val="bg2"/>
                </a:solidFill>
                <a:latin typeface="Fjalla One"/>
                <a:ea typeface="Fjalla One"/>
                <a:cs typeface="Fjalla One"/>
                <a:sym typeface="Fjalla One"/>
              </a:rPr>
              <a:t>REVENUE INSIGHTS</a:t>
            </a:r>
          </a:p>
        </p:txBody>
      </p:sp>
      <p:sp>
        <p:nvSpPr>
          <p:cNvPr id="1602" name="Google Shape;1602;p59"/>
          <p:cNvSpPr txBox="1"/>
          <p:nvPr/>
        </p:nvSpPr>
        <p:spPr>
          <a:xfrm>
            <a:off x="3934420" y="1621478"/>
            <a:ext cx="1975200" cy="56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a:solidFill>
                  <a:schemeClr val="accent1"/>
                </a:solidFill>
                <a:latin typeface="Fjalla One"/>
                <a:ea typeface="Fjalla One"/>
                <a:cs typeface="Fjalla One"/>
                <a:sym typeface="Fjalla One"/>
              </a:rPr>
              <a:t>PRODUCT PERFORMANCE</a:t>
            </a:r>
          </a:p>
        </p:txBody>
      </p:sp>
      <p:sp>
        <p:nvSpPr>
          <p:cNvPr id="1603" name="Google Shape;1603;p59"/>
          <p:cNvSpPr txBox="1"/>
          <p:nvPr/>
        </p:nvSpPr>
        <p:spPr>
          <a:xfrm>
            <a:off x="3934420" y="3225060"/>
            <a:ext cx="1975200" cy="5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500" dirty="0">
                <a:solidFill>
                  <a:schemeClr val="accent2"/>
                </a:solidFill>
                <a:latin typeface="Fjalla One"/>
                <a:ea typeface="Fjalla One"/>
                <a:cs typeface="Fjalla One"/>
                <a:sym typeface="Fjalla One"/>
              </a:rPr>
              <a:t>PRICING STRATEGY</a:t>
            </a:r>
          </a:p>
        </p:txBody>
      </p:sp>
      <p:sp>
        <p:nvSpPr>
          <p:cNvPr id="1606" name="Google Shape;1606;p59"/>
          <p:cNvSpPr txBox="1"/>
          <p:nvPr/>
        </p:nvSpPr>
        <p:spPr>
          <a:xfrm>
            <a:off x="6294652" y="1653000"/>
            <a:ext cx="1972500" cy="56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a:solidFill>
                  <a:schemeClr val="bg1">
                    <a:lumMod val="25000"/>
                  </a:schemeClr>
                </a:solidFill>
                <a:latin typeface="Fjalla One"/>
                <a:ea typeface="Fjalla One"/>
                <a:cs typeface="Fjalla One"/>
                <a:sym typeface="Fjalla One"/>
              </a:rPr>
              <a:t>CATEGORY OVERVIEW</a:t>
            </a:r>
          </a:p>
        </p:txBody>
      </p:sp>
      <p:sp>
        <p:nvSpPr>
          <p:cNvPr id="1607" name="Google Shape;1607;p59"/>
          <p:cNvSpPr txBox="1"/>
          <p:nvPr/>
        </p:nvSpPr>
        <p:spPr>
          <a:xfrm>
            <a:off x="5909620" y="3206750"/>
            <a:ext cx="2622605" cy="56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rgbClr val="002060"/>
                </a:solidFill>
                <a:latin typeface="Fjalla One"/>
                <a:ea typeface="Fjalla One"/>
                <a:cs typeface="Fjalla One"/>
                <a:sym typeface="Fjalla One"/>
              </a:rPr>
              <a:t>INSIGHTS AND RECOMMENDATIONS</a:t>
            </a:r>
            <a:endParaRPr sz="2500" dirty="0">
              <a:solidFill>
                <a:srgbClr val="002060"/>
              </a:solidFill>
              <a:latin typeface="Fjalla One"/>
              <a:ea typeface="Fjalla One"/>
              <a:cs typeface="Fjalla One"/>
              <a:sym typeface="Fjalla One"/>
            </a:endParaRPr>
          </a:p>
        </p:txBody>
      </p:sp>
      <p:cxnSp>
        <p:nvCxnSpPr>
          <p:cNvPr id="1610" name="Google Shape;1610;p59"/>
          <p:cNvCxnSpPr>
            <a:cxnSpLocks/>
          </p:cNvCxnSpPr>
          <p:nvPr/>
        </p:nvCxnSpPr>
        <p:spPr>
          <a:xfrm flipV="1">
            <a:off x="1970735" y="2297900"/>
            <a:ext cx="1102567" cy="416550"/>
          </a:xfrm>
          <a:prstGeom prst="bentConnector2">
            <a:avLst/>
          </a:prstGeom>
          <a:noFill/>
          <a:ln w="9525" cap="flat" cmpd="sng">
            <a:solidFill>
              <a:schemeClr val="dk1"/>
            </a:solidFill>
            <a:prstDash val="solid"/>
            <a:round/>
            <a:headEnd type="none" w="med" len="med"/>
            <a:tailEnd type="oval" w="med" len="med"/>
          </a:ln>
        </p:spPr>
      </p:cxnSp>
      <p:cxnSp>
        <p:nvCxnSpPr>
          <p:cNvPr id="1611" name="Google Shape;1611;p59"/>
          <p:cNvCxnSpPr>
            <a:cxnSpLocks/>
          </p:cNvCxnSpPr>
          <p:nvPr/>
        </p:nvCxnSpPr>
        <p:spPr>
          <a:xfrm rot="5400000" flipH="1" flipV="1">
            <a:off x="4721340" y="2514146"/>
            <a:ext cx="401363" cy="3"/>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612" name="Google Shape;1612;p59"/>
          <p:cNvCxnSpPr>
            <a:cxnSpLocks/>
          </p:cNvCxnSpPr>
          <p:nvPr/>
        </p:nvCxnSpPr>
        <p:spPr>
          <a:xfrm flipV="1">
            <a:off x="3036025" y="2297900"/>
            <a:ext cx="4277251" cy="416550"/>
          </a:xfrm>
          <a:prstGeom prst="bentConnector3">
            <a:avLst>
              <a:gd name="adj1" fmla="val 100128"/>
            </a:avLst>
          </a:prstGeom>
          <a:noFill/>
          <a:ln w="9525" cap="flat" cmpd="sng">
            <a:solidFill>
              <a:schemeClr val="dk1"/>
            </a:solidFill>
            <a:prstDash val="solid"/>
            <a:round/>
            <a:headEnd type="none" w="med" len="med"/>
            <a:tailEnd type="oval" w="med" len="med"/>
          </a:ln>
        </p:spPr>
      </p:cxnSp>
      <p:cxnSp>
        <p:nvCxnSpPr>
          <p:cNvPr id="1613" name="Google Shape;1613;p59"/>
          <p:cNvCxnSpPr>
            <a:cxnSpLocks/>
          </p:cNvCxnSpPr>
          <p:nvPr/>
        </p:nvCxnSpPr>
        <p:spPr>
          <a:xfrm rot="16200000" flipH="1">
            <a:off x="2849528" y="2932776"/>
            <a:ext cx="448898" cy="135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614" name="Google Shape;1614;p59"/>
          <p:cNvCxnSpPr>
            <a:cxnSpLocks/>
          </p:cNvCxnSpPr>
          <p:nvPr/>
        </p:nvCxnSpPr>
        <p:spPr>
          <a:xfrm rot="16200000" flipH="1">
            <a:off x="4705666" y="2940208"/>
            <a:ext cx="434046" cy="1338"/>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1615" name="Google Shape;1615;p59"/>
          <p:cNvCxnSpPr>
            <a:cxnSpLocks/>
          </p:cNvCxnSpPr>
          <p:nvPr/>
        </p:nvCxnSpPr>
        <p:spPr>
          <a:xfrm rot="5400000">
            <a:off x="7090153" y="2933450"/>
            <a:ext cx="448898" cy="3"/>
          </a:xfrm>
          <a:prstGeom prst="bentConnector3">
            <a:avLst>
              <a:gd name="adj1" fmla="val 50000"/>
            </a:avLst>
          </a:prstGeom>
          <a:noFill/>
          <a:ln w="9525" cap="flat" cmpd="sng">
            <a:solidFill>
              <a:schemeClr val="dk1"/>
            </a:solidFill>
            <a:prstDash val="solid"/>
            <a:round/>
            <a:headEnd type="none" w="med" len="med"/>
            <a:tailEnd type="oval" w="med" len="med"/>
          </a:ln>
        </p:spPr>
      </p:cxnSp>
      <p:pic>
        <p:nvPicPr>
          <p:cNvPr id="1616" name="Google Shape;1616;p59"/>
          <p:cNvPicPr preferRelativeResize="0"/>
          <p:nvPr/>
        </p:nvPicPr>
        <p:blipFill>
          <a:blip r:embed="rId3">
            <a:alphaModFix/>
          </a:blip>
          <a:stretch>
            <a:fillRect/>
          </a:stretch>
        </p:blipFill>
        <p:spPr>
          <a:xfrm>
            <a:off x="92700" y="201327"/>
            <a:ext cx="1684898" cy="1659875"/>
          </a:xfrm>
          <a:prstGeom prst="rect">
            <a:avLst/>
          </a:prstGeom>
          <a:noFill/>
          <a:ln>
            <a:noFill/>
          </a:ln>
        </p:spPr>
      </p:pic>
      <p:pic>
        <p:nvPicPr>
          <p:cNvPr id="1617" name="Google Shape;1617;p59"/>
          <p:cNvPicPr preferRelativeResize="0"/>
          <p:nvPr/>
        </p:nvPicPr>
        <p:blipFill>
          <a:blip r:embed="rId4">
            <a:alphaModFix/>
          </a:blip>
          <a:stretch>
            <a:fillRect/>
          </a:stretch>
        </p:blipFill>
        <p:spPr>
          <a:xfrm rot="5400000">
            <a:off x="6928753" y="-249951"/>
            <a:ext cx="1439551" cy="141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37"/>
          <p:cNvSpPr txBox="1">
            <a:spLocks noGrp="1"/>
          </p:cNvSpPr>
          <p:nvPr>
            <p:ph type="title"/>
          </p:nvPr>
        </p:nvSpPr>
        <p:spPr>
          <a:xfrm>
            <a:off x="704104" y="548450"/>
            <a:ext cx="77268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a:t>
            </a:r>
            <a:r>
              <a:rPr lang="en" dirty="0">
                <a:solidFill>
                  <a:schemeClr val="bg2"/>
                </a:solidFill>
              </a:rPr>
              <a:t>QUESTIONS</a:t>
            </a:r>
            <a:endParaRPr dirty="0">
              <a:solidFill>
                <a:schemeClr val="bg2"/>
              </a:solidFill>
            </a:endParaRPr>
          </a:p>
        </p:txBody>
      </p:sp>
      <p:cxnSp>
        <p:nvCxnSpPr>
          <p:cNvPr id="1115" name="Google Shape;1115;p37">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aphicFrame>
        <p:nvGraphicFramePr>
          <p:cNvPr id="3" name="Google Shape;1511;p57">
            <a:extLst>
              <a:ext uri="{FF2B5EF4-FFF2-40B4-BE49-F238E27FC236}">
                <a16:creationId xmlns:a16="http://schemas.microsoft.com/office/drawing/2014/main" id="{7C0FFD4A-1FD1-C032-CABC-58AB6FB4513A}"/>
              </a:ext>
            </a:extLst>
          </p:cNvPr>
          <p:cNvGraphicFramePr/>
          <p:nvPr>
            <p:extLst>
              <p:ext uri="{D42A27DB-BD31-4B8C-83A1-F6EECF244321}">
                <p14:modId xmlns:p14="http://schemas.microsoft.com/office/powerpoint/2010/main" val="1665304445"/>
              </p:ext>
            </p:extLst>
          </p:nvPr>
        </p:nvGraphicFramePr>
        <p:xfrm>
          <a:off x="837280" y="1226450"/>
          <a:ext cx="5127440" cy="3015214"/>
        </p:xfrm>
        <a:graphic>
          <a:graphicData uri="http://schemas.openxmlformats.org/drawingml/2006/table">
            <a:tbl>
              <a:tblPr>
                <a:noFill/>
                <a:tableStyleId>{2049540E-7966-4942-9612-A30B41F19997}</a:tableStyleId>
              </a:tblPr>
              <a:tblGrid>
                <a:gridCol w="2587790">
                  <a:extLst>
                    <a:ext uri="{9D8B030D-6E8A-4147-A177-3AD203B41FA5}">
                      <a16:colId xmlns:a16="http://schemas.microsoft.com/office/drawing/2014/main" val="20000"/>
                    </a:ext>
                  </a:extLst>
                </a:gridCol>
                <a:gridCol w="2539650">
                  <a:extLst>
                    <a:ext uri="{9D8B030D-6E8A-4147-A177-3AD203B41FA5}">
                      <a16:colId xmlns:a16="http://schemas.microsoft.com/office/drawing/2014/main" val="20001"/>
                    </a:ext>
                  </a:extLst>
                </a:gridCol>
              </a:tblGrid>
              <a:tr h="340214">
                <a:tc>
                  <a:txBody>
                    <a:bodyPr/>
                    <a:lstStyle/>
                    <a:p>
                      <a:pPr marL="0" lvl="0" indent="0" algn="ctr" rtl="0">
                        <a:lnSpc>
                          <a:spcPct val="100000"/>
                        </a:lnSpc>
                        <a:spcBef>
                          <a:spcPts val="0"/>
                        </a:spcBef>
                        <a:spcAft>
                          <a:spcPts val="0"/>
                        </a:spcAft>
                        <a:buNone/>
                      </a:pPr>
                      <a:r>
                        <a:rPr lang="en-IN" sz="1400" dirty="0">
                          <a:solidFill>
                            <a:schemeClr val="dk1"/>
                          </a:solidFill>
                          <a:latin typeface="Fjalla One"/>
                          <a:ea typeface="Fjalla One"/>
                          <a:cs typeface="Fjalla One"/>
                          <a:sym typeface="Fjalla One"/>
                        </a:rPr>
                        <a:t>Order Analysis</a:t>
                      </a:r>
                      <a:endParaRPr sz="1400" dirty="0">
                        <a:solidFill>
                          <a:schemeClr val="dk1"/>
                        </a:solidFill>
                        <a:latin typeface="Fjalla One"/>
                        <a:ea typeface="Fjalla One"/>
                        <a:cs typeface="Fjalla One"/>
                        <a:sym typeface="Fjalla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lnSpc>
                          <a:spcPct val="100000"/>
                        </a:lnSpc>
                        <a:spcBef>
                          <a:spcPts val="0"/>
                        </a:spcBef>
                        <a:spcAft>
                          <a:spcPts val="0"/>
                        </a:spcAft>
                        <a:buNone/>
                      </a:pPr>
                      <a:r>
                        <a:rPr lang="en-IN" sz="1400" dirty="0">
                          <a:solidFill>
                            <a:schemeClr val="dk1"/>
                          </a:solidFill>
                          <a:latin typeface="Fjalla One"/>
                          <a:ea typeface="Fjalla One"/>
                          <a:cs typeface="Fjalla One"/>
                          <a:sym typeface="Fjalla One"/>
                        </a:rPr>
                        <a:t>Revenue Insights</a:t>
                      </a:r>
                      <a:endParaRPr sz="1400" dirty="0">
                        <a:solidFill>
                          <a:schemeClr val="dk1"/>
                        </a:solidFill>
                        <a:latin typeface="Fjalla One"/>
                        <a:ea typeface="Fjalla One"/>
                        <a:cs typeface="Fjalla One"/>
                        <a:sym typeface="Fjalla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863659">
                <a:tc>
                  <a:txBody>
                    <a:bodyPr/>
                    <a:lstStyle/>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What is the total number of orders?</a:t>
                      </a:r>
                    </a:p>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How do average orders vary by day of the week?</a:t>
                      </a:r>
                    </a:p>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What are the peak ordering hours? </a:t>
                      </a:r>
                      <a:endParaRPr sz="900" dirty="0">
                        <a:solidFill>
                          <a:schemeClr val="dk1"/>
                        </a:solidFill>
                        <a:latin typeface="Roboto Mono" panose="00000009000000000000" pitchFamily="49" charset="0"/>
                        <a:ea typeface="Roboto Mono" panose="00000009000000000000" pitchFamily="49" charset="0"/>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457200" lvl="0" indent="-317500" algn="l" rtl="0">
                        <a:spcBef>
                          <a:spcPts val="0"/>
                        </a:spcBef>
                        <a:spcAft>
                          <a:spcPts val="0"/>
                        </a:spcAft>
                        <a:buClr>
                          <a:schemeClr val="dk2"/>
                        </a:buClr>
                        <a:buSzPts val="1400"/>
                        <a:buFont typeface="Roboto Mono"/>
                        <a:buChar char="●"/>
                      </a:pPr>
                      <a:r>
                        <a:rPr lang="en-US" sz="900" dirty="0">
                          <a:solidFill>
                            <a:schemeClr val="dk1"/>
                          </a:solidFill>
                          <a:latin typeface="Roboto Mono"/>
                          <a:ea typeface="Roboto Mono"/>
                          <a:cs typeface="Roboto Mono"/>
                          <a:sym typeface="Roboto Mono"/>
                        </a:rPr>
                        <a:t>What is the total revenue from pizza sales?</a:t>
                      </a:r>
                    </a:p>
                    <a:p>
                      <a:pPr marL="457200" lvl="0" indent="-317500" algn="l" rtl="0">
                        <a:spcBef>
                          <a:spcPts val="0"/>
                        </a:spcBef>
                        <a:spcAft>
                          <a:spcPts val="0"/>
                        </a:spcAft>
                        <a:buClr>
                          <a:schemeClr val="dk2"/>
                        </a:buClr>
                        <a:buSzPts val="1400"/>
                        <a:buFont typeface="Roboto Mono"/>
                        <a:buChar char="●"/>
                      </a:pPr>
                      <a:r>
                        <a:rPr lang="en-US" sz="900" dirty="0">
                          <a:solidFill>
                            <a:schemeClr val="dk1"/>
                          </a:solidFill>
                          <a:latin typeface="Roboto Mono"/>
                          <a:ea typeface="Roboto Mono"/>
                          <a:cs typeface="Roboto Mono"/>
                          <a:sym typeface="Roboto Mono"/>
                        </a:rPr>
                        <a:t>How does the monthly revenue trend look? </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40214">
                <a:tc>
                  <a:txBody>
                    <a:bodyPr/>
                    <a:lstStyle/>
                    <a:p>
                      <a:pPr marL="0" lvl="0" indent="0" algn="ctr" rtl="0">
                        <a:lnSpc>
                          <a:spcPct val="100000"/>
                        </a:lnSpc>
                        <a:spcBef>
                          <a:spcPts val="0"/>
                        </a:spcBef>
                        <a:spcAft>
                          <a:spcPts val="0"/>
                        </a:spcAft>
                        <a:buNone/>
                      </a:pPr>
                      <a:r>
                        <a:rPr lang="en-IN" sz="1400" dirty="0">
                          <a:solidFill>
                            <a:schemeClr val="dk1"/>
                          </a:solidFill>
                          <a:latin typeface="Fjalla One"/>
                          <a:ea typeface="Fjalla One"/>
                          <a:cs typeface="Fjalla One"/>
                          <a:sym typeface="Fjalla One"/>
                        </a:rPr>
                        <a:t>Product Performance</a:t>
                      </a:r>
                      <a:endParaRPr sz="1400" dirty="0">
                        <a:solidFill>
                          <a:schemeClr val="dk1"/>
                        </a:solidFill>
                        <a:latin typeface="Fjalla One"/>
                        <a:ea typeface="Fjalla One"/>
                        <a:cs typeface="Fjalla One"/>
                        <a:sym typeface="Fjalla One"/>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2"/>
                    </a:solidFill>
                  </a:tcPr>
                </a:tc>
                <a:tc>
                  <a:txBody>
                    <a:bodyPr/>
                    <a:lstStyle/>
                    <a:p>
                      <a:pPr marL="457200" lvl="0" indent="-317500" algn="l" rtl="0">
                        <a:spcBef>
                          <a:spcPts val="0"/>
                        </a:spcBef>
                        <a:spcAft>
                          <a:spcPts val="0"/>
                        </a:spcAft>
                        <a:buClr>
                          <a:schemeClr val="dk2"/>
                        </a:buClr>
                        <a:buSzPts val="1400"/>
                        <a:buFont typeface="Roboto Mono"/>
                        <a:buChar char="●"/>
                      </a:pPr>
                      <a:r>
                        <a:rPr lang="en-IN" sz="1400" dirty="0">
                          <a:solidFill>
                            <a:schemeClr val="dk1"/>
                          </a:solidFill>
                          <a:latin typeface="Fjalla One" panose="02000506040000020004" pitchFamily="2" charset="0"/>
                          <a:ea typeface="Roboto Mono"/>
                          <a:cs typeface="Roboto Mono"/>
                          <a:sym typeface="Roboto Mono"/>
                        </a:rPr>
                        <a:t>Category Overview</a:t>
                      </a:r>
                      <a:endParaRPr sz="1400" dirty="0">
                        <a:solidFill>
                          <a:schemeClr val="dk1"/>
                        </a:solidFill>
                        <a:latin typeface="Fjalla One" panose="02000506040000020004" pitchFamily="2" charset="0"/>
                        <a:ea typeface="Roboto Mono"/>
                        <a:cs typeface="Roboto Mono"/>
                        <a:sym typeface="Roboto Mon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bg2"/>
                    </a:solidFill>
                  </a:tcPr>
                </a:tc>
                <a:extLst>
                  <a:ext uri="{0D108BD9-81ED-4DB2-BD59-A6C34878D82A}">
                    <a16:rowId xmlns:a16="http://schemas.microsoft.com/office/drawing/2014/main" val="3539955571"/>
                  </a:ext>
                </a:extLst>
              </a:tr>
              <a:tr h="1216984">
                <a:tc>
                  <a:txBody>
                    <a:bodyPr/>
                    <a:lstStyle/>
                    <a:p>
                      <a:pPr marL="457200" lvl="0" indent="-317500" algn="l" rtl="0">
                        <a:spcBef>
                          <a:spcPts val="0"/>
                        </a:spcBef>
                        <a:spcAft>
                          <a:spcPts val="0"/>
                        </a:spcAft>
                        <a:buClr>
                          <a:schemeClr val="dk2"/>
                        </a:buClr>
                        <a:buSzPts val="1400"/>
                        <a:buFont typeface="Roboto Mono"/>
                        <a:buChar char="●"/>
                      </a:pPr>
                      <a:r>
                        <a:rPr lang="en-US" sz="900" dirty="0">
                          <a:solidFill>
                            <a:schemeClr val="dk1"/>
                          </a:solidFill>
                          <a:latin typeface="Roboto Mono"/>
                          <a:ea typeface="Roboto Mono"/>
                          <a:cs typeface="Roboto Mono"/>
                          <a:sym typeface="Roboto Mono"/>
                        </a:rPr>
                        <a:t>What are the top pizza types by quantity sold?</a:t>
                      </a:r>
                    </a:p>
                    <a:p>
                      <a:pPr marL="457200" lvl="0" indent="-317500" algn="l" rtl="0">
                        <a:spcBef>
                          <a:spcPts val="0"/>
                        </a:spcBef>
                        <a:spcAft>
                          <a:spcPts val="0"/>
                        </a:spcAft>
                        <a:buClr>
                          <a:schemeClr val="dk2"/>
                        </a:buClr>
                        <a:buSzPts val="1400"/>
                        <a:buFont typeface="Roboto Mono"/>
                        <a:buChar char="●"/>
                      </a:pPr>
                      <a:r>
                        <a:rPr lang="en-US" sz="900" dirty="0">
                          <a:solidFill>
                            <a:schemeClr val="dk1"/>
                          </a:solidFill>
                          <a:latin typeface="Roboto Mono"/>
                          <a:ea typeface="Roboto Mono"/>
                          <a:cs typeface="Roboto Mono"/>
                          <a:sym typeface="Roboto Mono"/>
                        </a:rPr>
                        <a:t>Which pizza sizes are most popular?</a:t>
                      </a:r>
                    </a:p>
                    <a:p>
                      <a:pPr marL="457200" lvl="0" indent="-317500" algn="l" rtl="0">
                        <a:spcBef>
                          <a:spcPts val="0"/>
                        </a:spcBef>
                        <a:spcAft>
                          <a:spcPts val="0"/>
                        </a:spcAft>
                        <a:buClr>
                          <a:schemeClr val="dk2"/>
                        </a:buClr>
                        <a:buSzPts val="1400"/>
                        <a:buFont typeface="Roboto Mono"/>
                        <a:buChar char="●"/>
                      </a:pPr>
                      <a:r>
                        <a:rPr lang="en-US" sz="900" dirty="0">
                          <a:solidFill>
                            <a:schemeClr val="dk1"/>
                          </a:solidFill>
                          <a:latin typeface="Roboto Mono"/>
                          <a:ea typeface="Roboto Mono"/>
                          <a:cs typeface="Roboto Mono"/>
                          <a:sym typeface="Roboto Mono"/>
                        </a:rPr>
                        <a:t>What are the top 3 revenue-generating pizzas for each category?</a:t>
                      </a:r>
                      <a:endParaRPr sz="900" dirty="0">
                        <a:solidFill>
                          <a:schemeClr val="dk1"/>
                        </a:solidFill>
                        <a:latin typeface="Roboto Mono"/>
                        <a:ea typeface="Roboto Mono"/>
                        <a:cs typeface="Roboto Mono"/>
                        <a:sym typeface="Roboto Mono"/>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How many pizza types do we offer in each category?</a:t>
                      </a:r>
                    </a:p>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What is the order quantity for each category?</a:t>
                      </a:r>
                    </a:p>
                    <a:p>
                      <a:pPr marL="457200" lvl="0" indent="-317500" algn="l" rtl="0">
                        <a:spcBef>
                          <a:spcPts val="0"/>
                        </a:spcBef>
                        <a:spcAft>
                          <a:spcPts val="0"/>
                        </a:spcAft>
                        <a:buClr>
                          <a:schemeClr val="dk2"/>
                        </a:buClr>
                        <a:buSzPts val="1400"/>
                        <a:buFont typeface="Roboto Mono"/>
                        <a:buChar cha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How much revenue is generated by each category?</a:t>
                      </a:r>
                      <a:endParaRPr sz="900" dirty="0">
                        <a:solidFill>
                          <a:schemeClr val="dk1"/>
                        </a:solidFill>
                        <a:latin typeface="Roboto Mono" panose="00000009000000000000" pitchFamily="49" charset="0"/>
                        <a:ea typeface="Roboto Mono" panose="00000009000000000000" pitchFamily="49" charset="0"/>
                        <a:cs typeface="Roboto Mono"/>
                        <a:sym typeface="Roboto Mono"/>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14001225"/>
                  </a:ext>
                </a:extLst>
              </a:tr>
            </a:tbl>
          </a:graphicData>
        </a:graphic>
      </p:graphicFrame>
      <p:graphicFrame>
        <p:nvGraphicFramePr>
          <p:cNvPr id="5" name="Table 4">
            <a:extLst>
              <a:ext uri="{FF2B5EF4-FFF2-40B4-BE49-F238E27FC236}">
                <a16:creationId xmlns:a16="http://schemas.microsoft.com/office/drawing/2014/main" id="{BBE49E72-C4C4-F098-B11F-73A154E1325E}"/>
              </a:ext>
            </a:extLst>
          </p:cNvPr>
          <p:cNvGraphicFramePr>
            <a:graphicFrameLocks noGrp="1"/>
          </p:cNvGraphicFramePr>
          <p:nvPr>
            <p:extLst>
              <p:ext uri="{D42A27DB-BD31-4B8C-83A1-F6EECF244321}">
                <p14:modId xmlns:p14="http://schemas.microsoft.com/office/powerpoint/2010/main" val="2484337665"/>
              </p:ext>
            </p:extLst>
          </p:nvPr>
        </p:nvGraphicFramePr>
        <p:xfrm>
          <a:off x="5964721" y="1226449"/>
          <a:ext cx="2165820" cy="1415192"/>
        </p:xfrm>
        <a:graphic>
          <a:graphicData uri="http://schemas.openxmlformats.org/drawingml/2006/table">
            <a:tbl>
              <a:tblPr>
                <a:noFill/>
                <a:tableStyleId>{2049540E-7966-4942-9612-A30B41F19997}</a:tableStyleId>
              </a:tblPr>
              <a:tblGrid>
                <a:gridCol w="2165820">
                  <a:extLst>
                    <a:ext uri="{9D8B030D-6E8A-4147-A177-3AD203B41FA5}">
                      <a16:colId xmlns:a16="http://schemas.microsoft.com/office/drawing/2014/main" val="35973342"/>
                    </a:ext>
                  </a:extLst>
                </a:gridCol>
              </a:tblGrid>
              <a:tr h="391089">
                <a:tc>
                  <a:txBody>
                    <a:bodyPr/>
                    <a:lstStyle/>
                    <a:p>
                      <a:pPr marL="0" lvl="0" indent="0" algn="ctr" rtl="0">
                        <a:lnSpc>
                          <a:spcPct val="100000"/>
                        </a:lnSpc>
                        <a:spcBef>
                          <a:spcPts val="0"/>
                        </a:spcBef>
                        <a:spcAft>
                          <a:spcPts val="0"/>
                        </a:spcAft>
                        <a:buNone/>
                      </a:pPr>
                      <a:r>
                        <a:rPr lang="en-IN" sz="1400" dirty="0">
                          <a:solidFill>
                            <a:schemeClr val="dk1"/>
                          </a:solidFill>
                          <a:latin typeface="Fjalla One"/>
                          <a:ea typeface="Fjalla One"/>
                          <a:cs typeface="Fjalla One"/>
                          <a:sym typeface="Fjalla One"/>
                        </a:rPr>
                        <a:t>Pricing Strategy</a:t>
                      </a:r>
                      <a:endParaRPr sz="1400" dirty="0">
                        <a:solidFill>
                          <a:schemeClr val="dk1"/>
                        </a:solidFill>
                        <a:latin typeface="Fjalla One"/>
                        <a:ea typeface="Fjalla One"/>
                        <a:cs typeface="Fjalla One"/>
                        <a:sym typeface="Fjalla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458610800"/>
                  </a:ext>
                </a:extLst>
              </a:tr>
              <a:tr h="1018982">
                <a:tc>
                  <a:txBody>
                    <a:bodyPr/>
                    <a:lstStyle/>
                    <a:p>
                      <a:pPr marL="457200" marR="0" lvl="0" indent="-317500" algn="l" defTabSz="914400" rtl="0" eaLnBrk="1" fontAlgn="auto" latinLnBrk="0" hangingPunct="1">
                        <a:lnSpc>
                          <a:spcPct val="100000"/>
                        </a:lnSpc>
                        <a:spcBef>
                          <a:spcPts val="0"/>
                        </a:spcBef>
                        <a:spcAft>
                          <a:spcPts val="0"/>
                        </a:spcAft>
                        <a:buClr>
                          <a:schemeClr val="dk2"/>
                        </a:buClr>
                        <a:buSzPts val="1400"/>
                        <a:buFont typeface="Roboto Mono"/>
                        <a:buChar char="●"/>
                        <a:tabLst/>
                        <a:defRP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What is the highest-priced pizza?</a:t>
                      </a:r>
                    </a:p>
                    <a:p>
                      <a:pPr marL="457200" marR="0" lvl="0" indent="-317500" algn="l" defTabSz="914400" rtl="0" eaLnBrk="1" fontAlgn="auto" latinLnBrk="0" hangingPunct="1">
                        <a:lnSpc>
                          <a:spcPct val="100000"/>
                        </a:lnSpc>
                        <a:spcBef>
                          <a:spcPts val="0"/>
                        </a:spcBef>
                        <a:spcAft>
                          <a:spcPts val="0"/>
                        </a:spcAft>
                        <a:buClr>
                          <a:schemeClr val="dk2"/>
                        </a:buClr>
                        <a:buSzPts val="1400"/>
                        <a:buFont typeface="Roboto Mono"/>
                        <a:buChar char="●"/>
                        <a:tabLst/>
                        <a:defRPr/>
                      </a:pPr>
                      <a:r>
                        <a:rPr kumimoji="0" lang="en-US" altLang="en-US" sz="900" b="0" i="0" u="none" strike="noStrike" cap="none" normalizeH="0" baseline="0" dirty="0">
                          <a:ln>
                            <a:noFill/>
                          </a:ln>
                          <a:solidFill>
                            <a:schemeClr val="tx1"/>
                          </a:solidFill>
                          <a:effectLst/>
                          <a:latin typeface="Roboto Mono" panose="00000009000000000000" pitchFamily="49" charset="0"/>
                          <a:ea typeface="Roboto Mono" panose="00000009000000000000" pitchFamily="49" charset="0"/>
                        </a:rPr>
                        <a:t>What is the price range for each pizza category?</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515912713"/>
                  </a:ext>
                </a:extLst>
              </a:tr>
            </a:tbl>
          </a:graphicData>
        </a:graphic>
      </p:graphicFrame>
      <p:pic>
        <p:nvPicPr>
          <p:cNvPr id="7" name="Google Shape;2116;p67">
            <a:extLst>
              <a:ext uri="{FF2B5EF4-FFF2-40B4-BE49-F238E27FC236}">
                <a16:creationId xmlns:a16="http://schemas.microsoft.com/office/drawing/2014/main" id="{2F131679-74B8-BC22-0006-39AC11476B45}"/>
              </a:ext>
            </a:extLst>
          </p:cNvPr>
          <p:cNvPicPr preferRelativeResize="0"/>
          <p:nvPr/>
        </p:nvPicPr>
        <p:blipFill>
          <a:blip r:embed="rId3">
            <a:alphaModFix/>
          </a:blip>
          <a:stretch>
            <a:fillRect/>
          </a:stretch>
        </p:blipFill>
        <p:spPr>
          <a:xfrm rot="20989680">
            <a:off x="5753688" y="2004975"/>
            <a:ext cx="4267325" cy="2944205"/>
          </a:xfrm>
          <a:prstGeom prst="rect">
            <a:avLst/>
          </a:prstGeom>
          <a:noFill/>
          <a:ln>
            <a:noFill/>
          </a:ln>
        </p:spPr>
      </p:pic>
      <p:pic>
        <p:nvPicPr>
          <p:cNvPr id="1116" name="Google Shape;1116;p37"/>
          <p:cNvPicPr preferRelativeResize="0"/>
          <p:nvPr/>
        </p:nvPicPr>
        <p:blipFill rotWithShape="1">
          <a:blip r:embed="rId4">
            <a:alphaModFix/>
          </a:blip>
          <a:srcRect l="12142" t="9122" r="8955" b="10290"/>
          <a:stretch/>
        </p:blipFill>
        <p:spPr>
          <a:xfrm>
            <a:off x="86121" y="289145"/>
            <a:ext cx="1253950" cy="126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56"/>
          <p:cNvSpPr txBox="1">
            <a:spLocks noGrp="1"/>
          </p:cNvSpPr>
          <p:nvPr>
            <p:ph type="title"/>
          </p:nvPr>
        </p:nvSpPr>
        <p:spPr>
          <a:xfrm>
            <a:off x="706800" y="607764"/>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ABOUT </a:t>
            </a:r>
            <a:r>
              <a:rPr lang="en" sz="4000" dirty="0">
                <a:solidFill>
                  <a:schemeClr val="bg2"/>
                </a:solidFill>
              </a:rPr>
              <a:t>THE DATASET</a:t>
            </a:r>
            <a:endParaRPr sz="4000" dirty="0"/>
          </a:p>
        </p:txBody>
      </p:sp>
      <p:sp>
        <p:nvSpPr>
          <p:cNvPr id="1489" name="Google Shape;1489;p56"/>
          <p:cNvSpPr txBox="1"/>
          <p:nvPr/>
        </p:nvSpPr>
        <p:spPr>
          <a:xfrm>
            <a:off x="1240975" y="1641838"/>
            <a:ext cx="76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dirty="0">
                <a:solidFill>
                  <a:srgbClr val="ECAA49"/>
                </a:solidFill>
                <a:latin typeface="Fjalla One"/>
                <a:ea typeface="Fjalla One"/>
                <a:cs typeface="Fjalla One"/>
                <a:sym typeface="Fjalla One"/>
              </a:rPr>
              <a:t>01</a:t>
            </a:r>
            <a:endParaRPr sz="4000" dirty="0">
              <a:solidFill>
                <a:srgbClr val="ECAA49"/>
              </a:solidFill>
              <a:latin typeface="Fjalla One"/>
              <a:ea typeface="Fjalla One"/>
              <a:cs typeface="Fjalla One"/>
              <a:sym typeface="Fjalla One"/>
            </a:endParaRPr>
          </a:p>
        </p:txBody>
      </p:sp>
      <p:sp>
        <p:nvSpPr>
          <p:cNvPr id="1492" name="Google Shape;1492;p56"/>
          <p:cNvSpPr txBox="1"/>
          <p:nvPr/>
        </p:nvSpPr>
        <p:spPr>
          <a:xfrm>
            <a:off x="3174634" y="1639117"/>
            <a:ext cx="76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dirty="0">
                <a:solidFill>
                  <a:srgbClr val="ECAA49"/>
                </a:solidFill>
                <a:latin typeface="Fjalla One"/>
                <a:ea typeface="Fjalla One"/>
                <a:cs typeface="Fjalla One"/>
                <a:sym typeface="Fjalla One"/>
              </a:rPr>
              <a:t>02</a:t>
            </a:r>
            <a:endParaRPr sz="4000" dirty="0">
              <a:solidFill>
                <a:srgbClr val="ECAA49"/>
              </a:solidFill>
              <a:latin typeface="Fjalla One"/>
              <a:ea typeface="Fjalla One"/>
              <a:cs typeface="Fjalla One"/>
              <a:sym typeface="Fjalla One"/>
            </a:endParaRPr>
          </a:p>
        </p:txBody>
      </p:sp>
      <p:sp>
        <p:nvSpPr>
          <p:cNvPr id="1495" name="Google Shape;1495;p56"/>
          <p:cNvSpPr txBox="1"/>
          <p:nvPr/>
        </p:nvSpPr>
        <p:spPr>
          <a:xfrm>
            <a:off x="5120375" y="1636362"/>
            <a:ext cx="76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dirty="0">
                <a:solidFill>
                  <a:srgbClr val="ECAA49"/>
                </a:solidFill>
                <a:latin typeface="Fjalla One"/>
                <a:ea typeface="Fjalla One"/>
                <a:cs typeface="Fjalla One"/>
                <a:sym typeface="Fjalla One"/>
              </a:rPr>
              <a:t>03</a:t>
            </a:r>
            <a:endParaRPr sz="4000" dirty="0">
              <a:solidFill>
                <a:srgbClr val="ECAA49"/>
              </a:solidFill>
              <a:latin typeface="Fjalla One"/>
              <a:ea typeface="Fjalla One"/>
              <a:cs typeface="Fjalla One"/>
              <a:sym typeface="Fjalla One"/>
            </a:endParaRPr>
          </a:p>
        </p:txBody>
      </p:sp>
      <p:sp>
        <p:nvSpPr>
          <p:cNvPr id="1498" name="Google Shape;1498;p56"/>
          <p:cNvSpPr txBox="1"/>
          <p:nvPr/>
        </p:nvSpPr>
        <p:spPr>
          <a:xfrm>
            <a:off x="7054034" y="1641189"/>
            <a:ext cx="76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a:solidFill>
                  <a:srgbClr val="ECAA49"/>
                </a:solidFill>
                <a:latin typeface="Fjalla One"/>
                <a:ea typeface="Fjalla One"/>
                <a:cs typeface="Fjalla One"/>
                <a:sym typeface="Fjalla One"/>
              </a:rPr>
              <a:t>04</a:t>
            </a:r>
            <a:endParaRPr sz="4000" dirty="0">
              <a:solidFill>
                <a:srgbClr val="ECAA49"/>
              </a:solidFill>
              <a:latin typeface="Fjalla One"/>
              <a:ea typeface="Fjalla One"/>
              <a:cs typeface="Fjalla One"/>
              <a:sym typeface="Fjalla One"/>
            </a:endParaRPr>
          </a:p>
        </p:txBody>
      </p:sp>
      <p:cxnSp>
        <p:nvCxnSpPr>
          <p:cNvPr id="1501" name="Google Shape;1501;p56"/>
          <p:cNvCxnSpPr>
            <a:cxnSpLocks/>
            <a:stCxn id="1489" idx="3"/>
            <a:endCxn id="1492" idx="1"/>
          </p:cNvCxnSpPr>
          <p:nvPr/>
        </p:nvCxnSpPr>
        <p:spPr>
          <a:xfrm flipV="1">
            <a:off x="2001475" y="1969717"/>
            <a:ext cx="1173159" cy="2721"/>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02" name="Google Shape;1502;p56"/>
          <p:cNvCxnSpPr>
            <a:stCxn id="1492" idx="3"/>
            <a:endCxn id="1495" idx="1"/>
          </p:cNvCxnSpPr>
          <p:nvPr/>
        </p:nvCxnSpPr>
        <p:spPr>
          <a:xfrm flipV="1">
            <a:off x="3935134" y="1966962"/>
            <a:ext cx="1185241" cy="2755"/>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03" name="Google Shape;1503;p56"/>
          <p:cNvCxnSpPr>
            <a:cxnSpLocks/>
            <a:stCxn id="1495" idx="3"/>
            <a:endCxn id="1498" idx="1"/>
          </p:cNvCxnSpPr>
          <p:nvPr/>
        </p:nvCxnSpPr>
        <p:spPr>
          <a:xfrm>
            <a:off x="5880875" y="1966962"/>
            <a:ext cx="1173159" cy="4827"/>
          </a:xfrm>
          <a:prstGeom prst="curvedConnector3">
            <a:avLst>
              <a:gd name="adj1" fmla="val 50000"/>
            </a:avLst>
          </a:prstGeom>
          <a:noFill/>
          <a:ln w="9525" cap="flat" cmpd="sng">
            <a:solidFill>
              <a:schemeClr val="dk1"/>
            </a:solidFill>
            <a:prstDash val="solid"/>
            <a:round/>
            <a:headEnd type="none" w="med" len="med"/>
            <a:tailEnd type="oval" w="med" len="med"/>
          </a:ln>
        </p:spPr>
      </p:cxnSp>
      <p:cxnSp>
        <p:nvCxnSpPr>
          <p:cNvPr id="1504" name="Google Shape;1504;p56">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505" name="Google Shape;1505;p56"/>
          <p:cNvPicPr preferRelativeResize="0"/>
          <p:nvPr/>
        </p:nvPicPr>
        <p:blipFill>
          <a:blip r:embed="rId3">
            <a:alphaModFix/>
          </a:blip>
          <a:stretch>
            <a:fillRect/>
          </a:stretch>
        </p:blipFill>
        <p:spPr>
          <a:xfrm>
            <a:off x="459774" y="-92862"/>
            <a:ext cx="1911575" cy="1883175"/>
          </a:xfrm>
          <a:prstGeom prst="rect">
            <a:avLst/>
          </a:prstGeom>
          <a:noFill/>
          <a:ln>
            <a:noFill/>
          </a:ln>
        </p:spPr>
      </p:pic>
      <p:pic>
        <p:nvPicPr>
          <p:cNvPr id="3" name="Picture 2">
            <a:extLst>
              <a:ext uri="{FF2B5EF4-FFF2-40B4-BE49-F238E27FC236}">
                <a16:creationId xmlns:a16="http://schemas.microsoft.com/office/drawing/2014/main" id="{83523442-E13E-3660-73C8-AE393455CC61}"/>
              </a:ext>
            </a:extLst>
          </p:cNvPr>
          <p:cNvPicPr>
            <a:picLocks noChangeAspect="1"/>
          </p:cNvPicPr>
          <p:nvPr/>
        </p:nvPicPr>
        <p:blipFill>
          <a:blip r:embed="rId4"/>
          <a:stretch>
            <a:fillRect/>
          </a:stretch>
        </p:blipFill>
        <p:spPr>
          <a:xfrm>
            <a:off x="877619" y="2254835"/>
            <a:ext cx="7506748" cy="1695687"/>
          </a:xfrm>
          <a:prstGeom prst="rect">
            <a:avLst/>
          </a:prstGeom>
          <a:ln>
            <a:solidFill>
              <a:schemeClr val="tx1"/>
            </a:solidFill>
          </a:ln>
        </p:spPr>
      </p:pic>
      <p:pic>
        <p:nvPicPr>
          <p:cNvPr id="1117" name="Google Shape;1117;p37"/>
          <p:cNvPicPr preferRelativeResize="0"/>
          <p:nvPr/>
        </p:nvPicPr>
        <p:blipFill>
          <a:blip r:embed="rId5">
            <a:alphaModFix/>
          </a:blip>
          <a:stretch>
            <a:fillRect/>
          </a:stretch>
        </p:blipFill>
        <p:spPr>
          <a:xfrm rot="18540721">
            <a:off x="7592479" y="319310"/>
            <a:ext cx="1583775" cy="156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5"/>
          <p:cNvSpPr txBox="1">
            <a:spLocks noGrp="1"/>
          </p:cNvSpPr>
          <p:nvPr>
            <p:ph type="title"/>
          </p:nvPr>
        </p:nvSpPr>
        <p:spPr>
          <a:xfrm>
            <a:off x="713225" y="2370150"/>
            <a:ext cx="5153700" cy="9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ORDER </a:t>
            </a:r>
            <a:r>
              <a:rPr lang="en" dirty="0">
                <a:solidFill>
                  <a:schemeClr val="dk2"/>
                </a:solidFill>
              </a:rPr>
              <a:t>ANALYSIS</a:t>
            </a:r>
            <a:endParaRPr dirty="0">
              <a:solidFill>
                <a:schemeClr val="dk2"/>
              </a:solidFill>
            </a:endParaRPr>
          </a:p>
        </p:txBody>
      </p:sp>
      <p:sp>
        <p:nvSpPr>
          <p:cNvPr id="1255" name="Google Shape;1255;p45"/>
          <p:cNvSpPr txBox="1">
            <a:spLocks noGrp="1"/>
          </p:cNvSpPr>
          <p:nvPr>
            <p:ph type="title" idx="2"/>
          </p:nvPr>
        </p:nvSpPr>
        <p:spPr>
          <a:xfrm>
            <a:off x="713225" y="539500"/>
            <a:ext cx="1628100" cy="14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256" name="Google Shape;1256;p45"/>
          <p:cNvSpPr txBox="1">
            <a:spLocks noGrp="1"/>
          </p:cNvSpPr>
          <p:nvPr>
            <p:ph type="subTitle" idx="1"/>
          </p:nvPr>
        </p:nvSpPr>
        <p:spPr>
          <a:xfrm>
            <a:off x="713225" y="3480800"/>
            <a:ext cx="3215400" cy="683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Understanding Sales Patterns</a:t>
            </a:r>
            <a:endParaRPr dirty="0"/>
          </a:p>
        </p:txBody>
      </p:sp>
      <p:pic>
        <p:nvPicPr>
          <p:cNvPr id="1257" name="Google Shape;1257;p45"/>
          <p:cNvPicPr preferRelativeResize="0"/>
          <p:nvPr/>
        </p:nvPicPr>
        <p:blipFill>
          <a:blip r:embed="rId3">
            <a:alphaModFix/>
          </a:blip>
          <a:stretch>
            <a:fillRect/>
          </a:stretch>
        </p:blipFill>
        <p:spPr>
          <a:xfrm>
            <a:off x="3439172" y="-3689551"/>
            <a:ext cx="5653551" cy="5556149"/>
          </a:xfrm>
          <a:prstGeom prst="rect">
            <a:avLst/>
          </a:prstGeom>
          <a:noFill/>
          <a:ln>
            <a:noFill/>
          </a:ln>
        </p:spPr>
      </p:pic>
      <p:pic>
        <p:nvPicPr>
          <p:cNvPr id="1258" name="Google Shape;1258;p45"/>
          <p:cNvPicPr preferRelativeResize="0"/>
          <p:nvPr/>
        </p:nvPicPr>
        <p:blipFill rotWithShape="1">
          <a:blip r:embed="rId4">
            <a:alphaModFix/>
          </a:blip>
          <a:srcRect l="79" r="89"/>
          <a:stretch/>
        </p:blipFill>
        <p:spPr>
          <a:xfrm>
            <a:off x="2398475" y="-149325"/>
            <a:ext cx="1186300" cy="1168701"/>
          </a:xfrm>
          <a:prstGeom prst="rect">
            <a:avLst/>
          </a:prstGeom>
          <a:noFill/>
          <a:ln>
            <a:noFill/>
          </a:ln>
        </p:spPr>
      </p:pic>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578775" y="1986475"/>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5">
            <a:alphaModFix/>
          </a:blip>
          <a:stretch>
            <a:fillRect/>
          </a:stretch>
        </p:blipFill>
        <p:spPr>
          <a:xfrm rot="3292023">
            <a:off x="7917360" y="1254772"/>
            <a:ext cx="1176132" cy="11567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52"/>
          <p:cNvSpPr txBox="1">
            <a:spLocks noGrp="1"/>
          </p:cNvSpPr>
          <p:nvPr>
            <p:ph type="title"/>
          </p:nvPr>
        </p:nvSpPr>
        <p:spPr>
          <a:xfrm>
            <a:off x="1965200" y="1124400"/>
            <a:ext cx="5213700" cy="1963500"/>
          </a:xfrm>
          <a:prstGeom prst="rect">
            <a:avLst/>
          </a:prstGeom>
        </p:spPr>
        <p:txBody>
          <a:bodyPr spcFirstLastPara="1" wrap="square" lIns="91425" tIns="91425" rIns="91425" bIns="91425" anchor="ctr" anchorCtr="0">
            <a:noAutofit/>
          </a:bodyPr>
          <a:lstStyle/>
          <a:p>
            <a:r>
              <a:rPr lang="en-US" sz="9600" dirty="0"/>
              <a:t>48</a:t>
            </a:r>
            <a:r>
              <a:rPr lang="en-US" sz="9600" dirty="0">
                <a:solidFill>
                  <a:schemeClr val="bg2"/>
                </a:solidFill>
              </a:rPr>
              <a:t>,</a:t>
            </a:r>
            <a:r>
              <a:rPr lang="en-US" sz="9600" dirty="0"/>
              <a:t>620</a:t>
            </a:r>
            <a:endParaRPr lang="en-US" sz="8000" dirty="0"/>
          </a:p>
        </p:txBody>
      </p:sp>
      <p:sp>
        <p:nvSpPr>
          <p:cNvPr id="1392" name="Google Shape;1392;p52"/>
          <p:cNvSpPr txBox="1">
            <a:spLocks noGrp="1"/>
          </p:cNvSpPr>
          <p:nvPr>
            <p:ph type="subTitle" idx="1"/>
          </p:nvPr>
        </p:nvSpPr>
        <p:spPr>
          <a:xfrm>
            <a:off x="2522400" y="3087900"/>
            <a:ext cx="41262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dirty="0"/>
              <a:t>Total Orders</a:t>
            </a:r>
            <a:endParaRPr sz="2000" dirty="0"/>
          </a:p>
        </p:txBody>
      </p:sp>
      <p:cxnSp>
        <p:nvCxnSpPr>
          <p:cNvPr id="1393" name="Google Shape;1393;p52"/>
          <p:cNvCxnSpPr/>
          <p:nvPr/>
        </p:nvCxnSpPr>
        <p:spPr>
          <a:xfrm>
            <a:off x="1315300" y="4053750"/>
            <a:ext cx="6520500" cy="0"/>
          </a:xfrm>
          <a:prstGeom prst="straightConnector1">
            <a:avLst/>
          </a:prstGeom>
          <a:noFill/>
          <a:ln w="9525" cap="flat" cmpd="sng">
            <a:solidFill>
              <a:schemeClr val="dk1"/>
            </a:solidFill>
            <a:prstDash val="solid"/>
            <a:round/>
            <a:headEnd type="none" w="med" len="med"/>
            <a:tailEnd type="none" w="med" len="med"/>
          </a:ln>
        </p:spPr>
      </p:cxnSp>
      <p:cxnSp>
        <p:nvCxnSpPr>
          <p:cNvPr id="1394" name="Google Shape;1394;p52">
            <a:hlinkClick r:id="" action="ppaction://hlinkshowjump?jump=nextslide"/>
          </p:cNvPr>
          <p:cNvCxnSpPr/>
          <p:nvPr/>
        </p:nvCxnSpPr>
        <p:spPr>
          <a:xfrm>
            <a:off x="4023625" y="4167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395" name="Google Shape;1395;p52"/>
          <p:cNvPicPr preferRelativeResize="0"/>
          <p:nvPr/>
        </p:nvPicPr>
        <p:blipFill rotWithShape="1">
          <a:blip r:embed="rId3">
            <a:alphaModFix/>
          </a:blip>
          <a:srcRect l="79" r="89"/>
          <a:stretch/>
        </p:blipFill>
        <p:spPr>
          <a:xfrm>
            <a:off x="147275" y="797500"/>
            <a:ext cx="1682200" cy="1657250"/>
          </a:xfrm>
          <a:prstGeom prst="rect">
            <a:avLst/>
          </a:prstGeom>
          <a:noFill/>
          <a:ln>
            <a:noFill/>
          </a:ln>
        </p:spPr>
      </p:pic>
      <p:pic>
        <p:nvPicPr>
          <p:cNvPr id="1396" name="Google Shape;1396;p52"/>
          <p:cNvPicPr preferRelativeResize="0"/>
          <p:nvPr/>
        </p:nvPicPr>
        <p:blipFill>
          <a:blip r:embed="rId4">
            <a:alphaModFix/>
          </a:blip>
          <a:stretch>
            <a:fillRect/>
          </a:stretch>
        </p:blipFill>
        <p:spPr>
          <a:xfrm>
            <a:off x="6648601" y="2902287"/>
            <a:ext cx="2434500" cy="2398325"/>
          </a:xfrm>
          <a:prstGeom prst="rect">
            <a:avLst/>
          </a:prstGeom>
          <a:noFill/>
          <a:ln>
            <a:noFill/>
          </a:ln>
        </p:spPr>
      </p:pic>
      <p:sp>
        <p:nvSpPr>
          <p:cNvPr id="3" name="TextBox 2">
            <a:extLst>
              <a:ext uri="{FF2B5EF4-FFF2-40B4-BE49-F238E27FC236}">
                <a16:creationId xmlns:a16="http://schemas.microsoft.com/office/drawing/2014/main" id="{EBD4C65D-9B0E-20BF-4A6B-DF65FC047505}"/>
              </a:ext>
            </a:extLst>
          </p:cNvPr>
          <p:cNvSpPr txBox="1"/>
          <p:nvPr/>
        </p:nvSpPr>
        <p:spPr>
          <a:xfrm>
            <a:off x="2522399" y="3443234"/>
            <a:ext cx="4126201" cy="369332"/>
          </a:xfrm>
          <a:prstGeom prst="rect">
            <a:avLst/>
          </a:prstGeom>
          <a:noFill/>
        </p:spPr>
        <p:txBody>
          <a:bodyPr wrap="square">
            <a:spAutoFit/>
          </a:bodyPr>
          <a:lstStyle/>
          <a:p>
            <a:pPr algn="ctr"/>
            <a:r>
              <a:rPr lang="en-IN" sz="900" dirty="0">
                <a:solidFill>
                  <a:schemeClr val="bg1"/>
                </a:solidFill>
                <a:latin typeface="Roboto Mono" panose="00000009000000000000" pitchFamily="49" charset="0"/>
                <a:ea typeface="Roboto Mono" panose="00000009000000000000" pitchFamily="49" charset="0"/>
              </a:rPr>
              <a:t>SELECT COUNT(distinct </a:t>
            </a:r>
            <a:r>
              <a:rPr lang="en-IN" sz="900" dirty="0" err="1">
                <a:solidFill>
                  <a:schemeClr val="bg1"/>
                </a:solidFill>
                <a:latin typeface="Roboto Mono" panose="00000009000000000000" pitchFamily="49" charset="0"/>
                <a:ea typeface="Roboto Mono" panose="00000009000000000000" pitchFamily="49" charset="0"/>
              </a:rPr>
              <a:t>order_details_id</a:t>
            </a:r>
            <a:r>
              <a:rPr lang="en-IN" sz="900" dirty="0">
                <a:solidFill>
                  <a:schemeClr val="bg1"/>
                </a:solidFill>
                <a:latin typeface="Roboto Mono" panose="00000009000000000000" pitchFamily="49" charset="0"/>
                <a:ea typeface="Roboto Mono" panose="00000009000000000000" pitchFamily="49" charset="0"/>
              </a:rPr>
              <a:t>) AS </a:t>
            </a:r>
            <a:r>
              <a:rPr lang="en-IN" sz="900" dirty="0" err="1">
                <a:solidFill>
                  <a:schemeClr val="bg1"/>
                </a:solidFill>
                <a:latin typeface="Roboto Mono" panose="00000009000000000000" pitchFamily="49" charset="0"/>
                <a:ea typeface="Roboto Mono" panose="00000009000000000000" pitchFamily="49" charset="0"/>
              </a:rPr>
              <a:t>total_orders</a:t>
            </a:r>
            <a:r>
              <a:rPr lang="en-IN" sz="900" dirty="0">
                <a:solidFill>
                  <a:schemeClr val="bg1"/>
                </a:solidFill>
                <a:latin typeface="Roboto Mono" panose="00000009000000000000" pitchFamily="49" charset="0"/>
                <a:ea typeface="Roboto Mono" panose="00000009000000000000" pitchFamily="49" charset="0"/>
              </a:rPr>
              <a:t> FROM </a:t>
            </a:r>
            <a:r>
              <a:rPr lang="en-IN" sz="900" dirty="0" err="1">
                <a:solidFill>
                  <a:schemeClr val="bg1"/>
                </a:solidFill>
                <a:latin typeface="Roboto Mono" panose="00000009000000000000" pitchFamily="49" charset="0"/>
                <a:ea typeface="Roboto Mono" panose="00000009000000000000" pitchFamily="49" charset="0"/>
              </a:rPr>
              <a:t>order_details</a:t>
            </a:r>
            <a:r>
              <a:rPr lang="en-IN" sz="900" dirty="0">
                <a:solidFill>
                  <a:schemeClr val="bg1"/>
                </a:solidFill>
                <a:latin typeface="Roboto Mono" panose="00000009000000000000" pitchFamily="49" charset="0"/>
                <a:ea typeface="Roboto Mono" panose="00000009000000000000" pitchFamily="49" charset="0"/>
              </a:rPr>
              <a:t>;</a:t>
            </a:r>
          </a:p>
        </p:txBody>
      </p:sp>
    </p:spTree>
    <p:extLst>
      <p:ext uri="{BB962C8B-B14F-4D97-AF65-F5344CB8AC3E}">
        <p14:creationId xmlns:p14="http://schemas.microsoft.com/office/powerpoint/2010/main" val="363019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2D928FB4-ECF3-4612-2F2A-ED6229A15803}"/>
              </a:ext>
            </a:extLst>
          </p:cNvPr>
          <p:cNvGraphicFramePr>
            <a:graphicFrameLocks noGrp="1"/>
          </p:cNvGraphicFramePr>
          <p:nvPr>
            <p:extLst>
              <p:ext uri="{D42A27DB-BD31-4B8C-83A1-F6EECF244321}">
                <p14:modId xmlns:p14="http://schemas.microsoft.com/office/powerpoint/2010/main" val="3171009798"/>
              </p:ext>
            </p:extLst>
          </p:nvPr>
        </p:nvGraphicFramePr>
        <p:xfrm>
          <a:off x="6575859" y="1257417"/>
          <a:ext cx="1991979" cy="3170098"/>
        </p:xfrm>
        <a:graphic>
          <a:graphicData uri="http://schemas.openxmlformats.org/drawingml/2006/table">
            <a:tbl>
              <a:tblPr/>
              <a:tblGrid>
                <a:gridCol w="1991979">
                  <a:extLst>
                    <a:ext uri="{9D8B030D-6E8A-4147-A177-3AD203B41FA5}">
                      <a16:colId xmlns:a16="http://schemas.microsoft.com/office/drawing/2014/main" val="2662743367"/>
                    </a:ext>
                  </a:extLst>
                </a:gridCol>
              </a:tblGrid>
              <a:tr h="3170098">
                <a:tc>
                  <a:txBody>
                    <a:bodyPr/>
                    <a:lstStyle/>
                    <a:p>
                      <a:endParaRPr lang="en-IN" dirty="0"/>
                    </a:p>
                  </a:txBody>
                  <a:tcPr>
                    <a:lnL w="12700" cap="flat" cmpd="sng" algn="ctr">
                      <a:solidFill>
                        <a:schemeClr val="tx1">
                          <a:lumMod val="75000"/>
                        </a:schemeClr>
                      </a:solidFill>
                      <a:prstDash val="sysDot"/>
                      <a:round/>
                      <a:headEnd type="none" w="med" len="med"/>
                      <a:tailEnd type="none" w="med" len="med"/>
                    </a:lnL>
                    <a:lnR w="12700" cmpd="sng">
                      <a:noFill/>
                      <a:prstDash val="sysDot"/>
                    </a:lnR>
                    <a:lnT w="12700" cap="flat" cmpd="sng" algn="ctr">
                      <a:solidFill>
                        <a:schemeClr val="tx1">
                          <a:lumMod val="75000"/>
                        </a:schemeClr>
                      </a:solidFill>
                      <a:prstDash val="sysDot"/>
                      <a:round/>
                      <a:headEnd type="none" w="med" len="med"/>
                      <a:tailEnd type="none" w="med" len="med"/>
                    </a:lnT>
                    <a:lnB w="12700" cmpd="sng">
                      <a:noFill/>
                      <a:prstDash val="sysDot"/>
                    </a:lnB>
                    <a:lnTlToBr w="12700" cmpd="sng">
                      <a:noFill/>
                      <a:prstDash val="solid"/>
                    </a:lnTlToBr>
                    <a:lnBlToTr w="12700" cmpd="sng">
                      <a:noFill/>
                      <a:prstDash val="solid"/>
                    </a:lnBlToTr>
                  </a:tcPr>
                </a:tc>
                <a:extLst>
                  <a:ext uri="{0D108BD9-81ED-4DB2-BD59-A6C34878D82A}">
                    <a16:rowId xmlns:a16="http://schemas.microsoft.com/office/drawing/2014/main" val="527225289"/>
                  </a:ext>
                </a:extLst>
              </a:tr>
            </a:tbl>
          </a:graphicData>
        </a:graphic>
      </p:graphicFrame>
      <p:sp>
        <p:nvSpPr>
          <p:cNvPr id="1196" name="Google Shape;1196;p42"/>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ORDER VOLUME AND </a:t>
            </a:r>
            <a:r>
              <a:rPr lang="en" dirty="0">
                <a:solidFill>
                  <a:schemeClr val="dk2"/>
                </a:solidFill>
              </a:rPr>
              <a:t>DAILY TRENDS</a:t>
            </a:r>
            <a:endParaRPr dirty="0">
              <a:solidFill>
                <a:schemeClr val="dk2"/>
              </a:solidFill>
            </a:endParaRPr>
          </a:p>
        </p:txBody>
      </p:sp>
      <p:pic>
        <p:nvPicPr>
          <p:cNvPr id="1214" name="Google Shape;1214;p42"/>
          <p:cNvPicPr preferRelativeResize="0"/>
          <p:nvPr/>
        </p:nvPicPr>
        <p:blipFill>
          <a:blip r:embed="rId3">
            <a:alphaModFix/>
          </a:blip>
          <a:stretch>
            <a:fillRect/>
          </a:stretch>
        </p:blipFill>
        <p:spPr>
          <a:xfrm rot="10800000">
            <a:off x="-127318" y="162372"/>
            <a:ext cx="1558101" cy="1532400"/>
          </a:xfrm>
          <a:prstGeom prst="rect">
            <a:avLst/>
          </a:prstGeom>
          <a:noFill/>
          <a:ln>
            <a:noFill/>
          </a:ln>
        </p:spPr>
      </p:pic>
      <p:graphicFrame>
        <p:nvGraphicFramePr>
          <p:cNvPr id="19" name="Chart 18">
            <a:extLst>
              <a:ext uri="{FF2B5EF4-FFF2-40B4-BE49-F238E27FC236}">
                <a16:creationId xmlns:a16="http://schemas.microsoft.com/office/drawing/2014/main" id="{219D957B-7D3E-C0E9-EED2-C689FFB87820}"/>
              </a:ext>
            </a:extLst>
          </p:cNvPr>
          <p:cNvGraphicFramePr/>
          <p:nvPr>
            <p:extLst>
              <p:ext uri="{D42A27DB-BD31-4B8C-83A1-F6EECF244321}">
                <p14:modId xmlns:p14="http://schemas.microsoft.com/office/powerpoint/2010/main" val="1235767929"/>
              </p:ext>
            </p:extLst>
          </p:nvPr>
        </p:nvGraphicFramePr>
        <p:xfrm>
          <a:off x="2424015" y="1271648"/>
          <a:ext cx="3930468" cy="2912665"/>
        </p:xfrm>
        <a:graphic>
          <a:graphicData uri="http://schemas.openxmlformats.org/drawingml/2006/chart">
            <c:chart xmlns:c="http://schemas.openxmlformats.org/drawingml/2006/chart" xmlns:r="http://schemas.openxmlformats.org/officeDocument/2006/relationships" r:id="rId4"/>
          </a:graphicData>
        </a:graphic>
      </p:graphicFrame>
      <p:cxnSp>
        <p:nvCxnSpPr>
          <p:cNvPr id="28" name="Google Shape;1247;p44">
            <a:hlinkClick r:id="" action="ppaction://hlinkshowjump?jump=nextslide"/>
            <a:extLst>
              <a:ext uri="{FF2B5EF4-FFF2-40B4-BE49-F238E27FC236}">
                <a16:creationId xmlns:a16="http://schemas.microsoft.com/office/drawing/2014/main" id="{2B5315EF-005F-2D89-F1C9-94D5C06B1673}"/>
              </a:ext>
            </a:extLst>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31" name="Google Shape;1197;p42">
            <a:extLst>
              <a:ext uri="{FF2B5EF4-FFF2-40B4-BE49-F238E27FC236}">
                <a16:creationId xmlns:a16="http://schemas.microsoft.com/office/drawing/2014/main" id="{C1B30B4D-CCE0-363E-64BC-8343225D7DD1}"/>
              </a:ext>
            </a:extLst>
          </p:cNvPr>
          <p:cNvSpPr txBox="1">
            <a:spLocks/>
          </p:cNvSpPr>
          <p:nvPr/>
        </p:nvSpPr>
        <p:spPr>
          <a:xfrm>
            <a:off x="225900" y="1197390"/>
            <a:ext cx="2469000" cy="1042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0" indent="0"/>
            <a:r>
              <a:rPr lang="en-US" dirty="0"/>
              <a:t>Busiest Day</a:t>
            </a:r>
          </a:p>
        </p:txBody>
      </p:sp>
      <p:sp>
        <p:nvSpPr>
          <p:cNvPr id="32" name="Google Shape;1198;p42">
            <a:extLst>
              <a:ext uri="{FF2B5EF4-FFF2-40B4-BE49-F238E27FC236}">
                <a16:creationId xmlns:a16="http://schemas.microsoft.com/office/drawing/2014/main" id="{C5C9F3CC-59FB-8D6A-E9EE-E2F4BC47B47C}"/>
              </a:ext>
            </a:extLst>
          </p:cNvPr>
          <p:cNvSpPr txBox="1">
            <a:spLocks/>
          </p:cNvSpPr>
          <p:nvPr/>
        </p:nvSpPr>
        <p:spPr>
          <a:xfrm>
            <a:off x="437552" y="1924132"/>
            <a:ext cx="1992802" cy="910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dirty="0"/>
              <a:t>Friday</a:t>
            </a:r>
            <a:br>
              <a:rPr lang="en-US" dirty="0"/>
            </a:br>
            <a:r>
              <a:rPr lang="en-US" dirty="0"/>
              <a:t>[71 orders</a:t>
            </a:r>
            <a:br>
              <a:rPr lang="en-US" dirty="0"/>
            </a:br>
            <a:r>
              <a:rPr lang="en-US" dirty="0"/>
              <a:t>on average]</a:t>
            </a:r>
          </a:p>
        </p:txBody>
      </p:sp>
      <p:sp>
        <p:nvSpPr>
          <p:cNvPr id="3" name="TextBox 2">
            <a:extLst>
              <a:ext uri="{FF2B5EF4-FFF2-40B4-BE49-F238E27FC236}">
                <a16:creationId xmlns:a16="http://schemas.microsoft.com/office/drawing/2014/main" id="{40AE342E-841D-C72B-BFED-EE6829DB4E27}"/>
              </a:ext>
            </a:extLst>
          </p:cNvPr>
          <p:cNvSpPr txBox="1"/>
          <p:nvPr/>
        </p:nvSpPr>
        <p:spPr>
          <a:xfrm>
            <a:off x="6449102" y="1260436"/>
            <a:ext cx="2103496" cy="3293209"/>
          </a:xfrm>
          <a:prstGeom prst="rect">
            <a:avLst/>
          </a:prstGeom>
          <a:noFill/>
        </p:spPr>
        <p:txBody>
          <a:bodyPr wrap="square">
            <a:spAutoFit/>
          </a:bodyPr>
          <a:lstStyle/>
          <a:p>
            <a:pPr algn="r"/>
            <a:r>
              <a:rPr lang="en-IN" sz="800" dirty="0">
                <a:latin typeface="Roboto Mono" panose="00000009000000000000" pitchFamily="49" charset="0"/>
                <a:ea typeface="Roboto Mono" panose="00000009000000000000" pitchFamily="49" charset="0"/>
              </a:rPr>
              <a:t>WITH </a:t>
            </a:r>
            <a:r>
              <a:rPr lang="en-IN" sz="800" dirty="0" err="1">
                <a:latin typeface="Roboto Mono" panose="00000009000000000000" pitchFamily="49" charset="0"/>
                <a:ea typeface="Roboto Mono" panose="00000009000000000000" pitchFamily="49" charset="0"/>
              </a:rPr>
              <a:t>day_names</a:t>
            </a:r>
            <a:r>
              <a:rPr lang="en-IN" sz="800" dirty="0">
                <a:latin typeface="Roboto Mono" panose="00000009000000000000" pitchFamily="49" charset="0"/>
                <a:ea typeface="Roboto Mono" panose="00000009000000000000" pitchFamily="49" charset="0"/>
              </a:rPr>
              <a:t> AS (</a:t>
            </a:r>
          </a:p>
          <a:p>
            <a:pPr algn="r"/>
            <a:r>
              <a:rPr lang="en-IN" sz="800" dirty="0">
                <a:latin typeface="Roboto Mono" panose="00000009000000000000" pitchFamily="49" charset="0"/>
                <a:ea typeface="Roboto Mono" panose="00000009000000000000" pitchFamily="49" charset="0"/>
              </a:rPr>
              <a:t>SELECT 1 AS </a:t>
            </a:r>
            <a:r>
              <a:rPr lang="en-IN" sz="800" dirty="0" err="1">
                <a:latin typeface="Roboto Mono" panose="00000009000000000000" pitchFamily="49" charset="0"/>
                <a:ea typeface="Roboto Mono" panose="00000009000000000000" pitchFamily="49" charset="0"/>
              </a:rPr>
              <a:t>day_num</a:t>
            </a:r>
            <a:r>
              <a:rPr lang="en-IN" sz="800" dirty="0">
                <a:latin typeface="Roboto Mono" panose="00000009000000000000" pitchFamily="49" charset="0"/>
                <a:ea typeface="Roboto Mono" panose="00000009000000000000" pitchFamily="49" charset="0"/>
              </a:rPr>
              <a:t>, 'Sunday' AS </a:t>
            </a:r>
            <a:r>
              <a:rPr lang="en-IN" sz="800" dirty="0" err="1">
                <a:latin typeface="Roboto Mono" panose="00000009000000000000" pitchFamily="49" charset="0"/>
                <a:ea typeface="Roboto Mono" panose="00000009000000000000" pitchFamily="49" charset="0"/>
              </a:rPr>
              <a:t>day_name</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UNION SELECT 2, 'Monday’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UNION SELECT 3, 'Tuesday’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UNION SELECT 4, 'Wednesday’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UNION SELECT 5, 'Thursday’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UNION SELECT 6, 'Friday’</a:t>
            </a:r>
          </a:p>
          <a:p>
            <a:pPr algn="r"/>
            <a:r>
              <a:rPr lang="en-IN" sz="800" dirty="0">
                <a:latin typeface="Roboto Mono" panose="00000009000000000000" pitchFamily="49" charset="0"/>
                <a:ea typeface="Roboto Mono" panose="00000009000000000000" pitchFamily="49" charset="0"/>
              </a:rPr>
              <a:t>UNION SELECT 7, 'Saturday’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 SELECT </a:t>
            </a:r>
            <a:r>
              <a:rPr lang="en-IN" sz="800" dirty="0" err="1">
                <a:latin typeface="Roboto Mono" panose="00000009000000000000" pitchFamily="49" charset="0"/>
                <a:ea typeface="Roboto Mono" panose="00000009000000000000" pitchFamily="49" charset="0"/>
              </a:rPr>
              <a:t>dn.day_num</a:t>
            </a:r>
            <a:r>
              <a:rPr lang="en-IN" sz="800" dirty="0">
                <a:latin typeface="Roboto Mono" panose="00000009000000000000" pitchFamily="49" charset="0"/>
                <a:ea typeface="Roboto Mono" panose="00000009000000000000" pitchFamily="49" charset="0"/>
              </a:rPr>
              <a:t>, </a:t>
            </a:r>
            <a:r>
              <a:rPr lang="en-IN" sz="800" dirty="0" err="1">
                <a:latin typeface="Roboto Mono" panose="00000009000000000000" pitchFamily="49" charset="0"/>
                <a:ea typeface="Roboto Mono" panose="00000009000000000000" pitchFamily="49" charset="0"/>
              </a:rPr>
              <a:t>dn.day_name</a:t>
            </a:r>
            <a:r>
              <a:rPr lang="en-IN" sz="800" dirty="0">
                <a:latin typeface="Roboto Mono" panose="00000009000000000000" pitchFamily="49" charset="0"/>
                <a:ea typeface="Roboto Mono" panose="00000009000000000000" pitchFamily="49" charset="0"/>
              </a:rPr>
              <a:t>, round(AVG(</a:t>
            </a:r>
            <a:r>
              <a:rPr lang="en-IN" sz="800" dirty="0" err="1">
                <a:latin typeface="Roboto Mono" panose="00000009000000000000" pitchFamily="49" charset="0"/>
                <a:ea typeface="Roboto Mono" panose="00000009000000000000" pitchFamily="49" charset="0"/>
              </a:rPr>
              <a:t>daily_orders.orders_per_day</a:t>
            </a:r>
            <a:r>
              <a:rPr lang="en-IN" sz="800" dirty="0">
                <a:latin typeface="Roboto Mono" panose="00000009000000000000" pitchFamily="49" charset="0"/>
                <a:ea typeface="Roboto Mono" panose="00000009000000000000" pitchFamily="49" charset="0"/>
              </a:rPr>
              <a:t>),0) AS </a:t>
            </a:r>
            <a:r>
              <a:rPr lang="en-IN" sz="800" dirty="0" err="1">
                <a:latin typeface="Roboto Mono" panose="00000009000000000000" pitchFamily="49" charset="0"/>
                <a:ea typeface="Roboto Mono" panose="00000009000000000000" pitchFamily="49" charset="0"/>
              </a:rPr>
              <a:t>avg_orders_per_day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FROM(SELECT DAYOFWEEK(date) AS </a:t>
            </a:r>
            <a:r>
              <a:rPr lang="en-IN" sz="800" dirty="0" err="1">
                <a:latin typeface="Roboto Mono" panose="00000009000000000000" pitchFamily="49" charset="0"/>
                <a:ea typeface="Roboto Mono" panose="00000009000000000000" pitchFamily="49" charset="0"/>
              </a:rPr>
              <a:t>day_of_week</a:t>
            </a:r>
            <a:r>
              <a:rPr lang="en-IN" sz="800" dirty="0">
                <a:latin typeface="Roboto Mono" panose="00000009000000000000" pitchFamily="49" charset="0"/>
                <a:ea typeface="Roboto Mono" panose="00000009000000000000" pitchFamily="49" charset="0"/>
              </a:rPr>
              <a:t>, COUNT(*) AS </a:t>
            </a:r>
            <a:r>
              <a:rPr lang="en-IN" sz="800" dirty="0" err="1">
                <a:latin typeface="Roboto Mono" panose="00000009000000000000" pitchFamily="49" charset="0"/>
                <a:ea typeface="Roboto Mono" panose="00000009000000000000" pitchFamily="49" charset="0"/>
              </a:rPr>
              <a:t>orders_per_day</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FROM orders</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GROUP BY date) </a:t>
            </a:r>
            <a:r>
              <a:rPr lang="en-IN" sz="800" dirty="0" err="1">
                <a:latin typeface="Roboto Mono" panose="00000009000000000000" pitchFamily="49" charset="0"/>
                <a:ea typeface="Roboto Mono" panose="00000009000000000000" pitchFamily="49" charset="0"/>
              </a:rPr>
              <a:t>daily_orders</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JOIN </a:t>
            </a:r>
            <a:r>
              <a:rPr lang="en-IN" sz="800" dirty="0" err="1">
                <a:latin typeface="Roboto Mono" panose="00000009000000000000" pitchFamily="49" charset="0"/>
                <a:ea typeface="Roboto Mono" panose="00000009000000000000" pitchFamily="49" charset="0"/>
              </a:rPr>
              <a:t>day_names</a:t>
            </a:r>
            <a:r>
              <a:rPr lang="en-IN" sz="800" dirty="0">
                <a:latin typeface="Roboto Mono" panose="00000009000000000000" pitchFamily="49" charset="0"/>
                <a:ea typeface="Roboto Mono" panose="00000009000000000000" pitchFamily="49" charset="0"/>
              </a:rPr>
              <a:t> </a:t>
            </a:r>
            <a:r>
              <a:rPr lang="en-IN" sz="800" dirty="0" err="1">
                <a:latin typeface="Roboto Mono" panose="00000009000000000000" pitchFamily="49" charset="0"/>
                <a:ea typeface="Roboto Mono" panose="00000009000000000000" pitchFamily="49" charset="0"/>
              </a:rPr>
              <a:t>dn</a:t>
            </a:r>
            <a:r>
              <a:rPr lang="en-IN" sz="800" dirty="0">
                <a:latin typeface="Roboto Mono" panose="00000009000000000000" pitchFamily="49" charset="0"/>
                <a:ea typeface="Roboto Mono" panose="00000009000000000000" pitchFamily="49" charset="0"/>
              </a:rPr>
              <a:t> ON </a:t>
            </a:r>
            <a:r>
              <a:rPr lang="en-IN" sz="800" dirty="0" err="1">
                <a:latin typeface="Roboto Mono" panose="00000009000000000000" pitchFamily="49" charset="0"/>
                <a:ea typeface="Roboto Mono" panose="00000009000000000000" pitchFamily="49" charset="0"/>
              </a:rPr>
              <a:t>daily_orders.day_of_week</a:t>
            </a:r>
            <a:r>
              <a:rPr lang="en-IN" sz="800" dirty="0">
                <a:latin typeface="Roboto Mono" panose="00000009000000000000" pitchFamily="49" charset="0"/>
                <a:ea typeface="Roboto Mono" panose="00000009000000000000" pitchFamily="49" charset="0"/>
              </a:rPr>
              <a:t> = </a:t>
            </a:r>
            <a:r>
              <a:rPr lang="en-IN" sz="800" dirty="0" err="1">
                <a:latin typeface="Roboto Mono" panose="00000009000000000000" pitchFamily="49" charset="0"/>
                <a:ea typeface="Roboto Mono" panose="00000009000000000000" pitchFamily="49" charset="0"/>
              </a:rPr>
              <a:t>dn.day_num</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GROUP BY </a:t>
            </a:r>
            <a:r>
              <a:rPr lang="en-IN" sz="800" dirty="0" err="1">
                <a:latin typeface="Roboto Mono" panose="00000009000000000000" pitchFamily="49" charset="0"/>
                <a:ea typeface="Roboto Mono" panose="00000009000000000000" pitchFamily="49" charset="0"/>
              </a:rPr>
              <a:t>dn.day_num</a:t>
            </a:r>
            <a:r>
              <a:rPr lang="en-IN" sz="800" dirty="0">
                <a:latin typeface="Roboto Mono" panose="00000009000000000000" pitchFamily="49" charset="0"/>
                <a:ea typeface="Roboto Mono" panose="00000009000000000000" pitchFamily="49" charset="0"/>
              </a:rPr>
              <a:t>, </a:t>
            </a:r>
            <a:r>
              <a:rPr lang="en-IN" sz="800" dirty="0" err="1">
                <a:latin typeface="Roboto Mono" panose="00000009000000000000" pitchFamily="49" charset="0"/>
                <a:ea typeface="Roboto Mono" panose="00000009000000000000" pitchFamily="49" charset="0"/>
              </a:rPr>
              <a:t>dn.day_name</a:t>
            </a:r>
            <a:br>
              <a:rPr lang="en-IN" sz="800" dirty="0">
                <a:latin typeface="Roboto Mono" panose="00000009000000000000" pitchFamily="49" charset="0"/>
                <a:ea typeface="Roboto Mono" panose="00000009000000000000" pitchFamily="49" charset="0"/>
              </a:rPr>
            </a:br>
            <a:r>
              <a:rPr lang="en-IN" sz="800" dirty="0">
                <a:latin typeface="Roboto Mono" panose="00000009000000000000" pitchFamily="49" charset="0"/>
                <a:ea typeface="Roboto Mono" panose="00000009000000000000" pitchFamily="49" charset="0"/>
              </a:rPr>
              <a:t>ORDER BY </a:t>
            </a:r>
            <a:r>
              <a:rPr lang="en-IN" sz="800" dirty="0" err="1">
                <a:latin typeface="Roboto Mono" panose="00000009000000000000" pitchFamily="49" charset="0"/>
                <a:ea typeface="Roboto Mono" panose="00000009000000000000" pitchFamily="49" charset="0"/>
              </a:rPr>
              <a:t>dn.day_num</a:t>
            </a:r>
            <a:r>
              <a:rPr lang="en-IN" sz="800" dirty="0">
                <a:latin typeface="Roboto Mono" panose="00000009000000000000" pitchFamily="49" charset="0"/>
                <a:ea typeface="Roboto Mono" panose="00000009000000000000" pitchFamily="49" charset="0"/>
              </a:rPr>
              <a:t>;</a:t>
            </a:r>
          </a:p>
        </p:txBody>
      </p:sp>
      <p:sp>
        <p:nvSpPr>
          <p:cNvPr id="10" name="Google Shape;1197;p42">
            <a:extLst>
              <a:ext uri="{FF2B5EF4-FFF2-40B4-BE49-F238E27FC236}">
                <a16:creationId xmlns:a16="http://schemas.microsoft.com/office/drawing/2014/main" id="{2C50D0B0-EBC6-B65F-5E5B-FB065C928387}"/>
              </a:ext>
            </a:extLst>
          </p:cNvPr>
          <p:cNvSpPr txBox="1">
            <a:spLocks/>
          </p:cNvSpPr>
          <p:nvPr/>
        </p:nvSpPr>
        <p:spPr>
          <a:xfrm>
            <a:off x="238262" y="2695118"/>
            <a:ext cx="2469000" cy="10427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ctr"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ctr"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0" indent="0"/>
            <a:r>
              <a:rPr lang="en-US" dirty="0"/>
              <a:t>Slowest Day</a:t>
            </a:r>
          </a:p>
        </p:txBody>
      </p:sp>
      <p:sp>
        <p:nvSpPr>
          <p:cNvPr id="11" name="Google Shape;1198;p42">
            <a:extLst>
              <a:ext uri="{FF2B5EF4-FFF2-40B4-BE49-F238E27FC236}">
                <a16:creationId xmlns:a16="http://schemas.microsoft.com/office/drawing/2014/main" id="{341BFC15-87E5-CF41-943D-EC4542148A86}"/>
              </a:ext>
            </a:extLst>
          </p:cNvPr>
          <p:cNvSpPr txBox="1">
            <a:spLocks/>
          </p:cNvSpPr>
          <p:nvPr/>
        </p:nvSpPr>
        <p:spPr>
          <a:xfrm>
            <a:off x="476361" y="3421860"/>
            <a:ext cx="1992802" cy="85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accent1"/>
              </a:buClr>
              <a:buSzPts val="1400"/>
              <a:buFont typeface="Roboto Mono"/>
              <a:buNone/>
              <a:defRPr sz="14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1400"/>
              <a:buFont typeface="Roboto Mono"/>
              <a:buNone/>
              <a:defRPr sz="1400" b="0" i="0" u="none" strike="noStrike" cap="none">
                <a:solidFill>
                  <a:schemeClr val="dk1"/>
                </a:solidFill>
                <a:latin typeface="Roboto Mono"/>
                <a:ea typeface="Roboto Mono"/>
                <a:cs typeface="Roboto Mono"/>
                <a:sym typeface="Roboto Mono"/>
              </a:defRPr>
            </a:lvl9pPr>
          </a:lstStyle>
          <a:p>
            <a:pPr marL="0" indent="0"/>
            <a:r>
              <a:rPr lang="en-US" dirty="0"/>
              <a:t>Sunday</a:t>
            </a:r>
            <a:br>
              <a:rPr lang="en-US" dirty="0"/>
            </a:br>
            <a:r>
              <a:rPr lang="en-US" dirty="0"/>
              <a:t>[50 orders</a:t>
            </a:r>
            <a:br>
              <a:rPr lang="en-US" dirty="0"/>
            </a:br>
            <a:r>
              <a:rPr lang="en-US" dirty="0"/>
              <a:t>on average]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44"/>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HOURLY </a:t>
            </a:r>
            <a:r>
              <a:rPr lang="en" dirty="0">
                <a:solidFill>
                  <a:schemeClr val="bg2"/>
                </a:solidFill>
              </a:rPr>
              <a:t>ORDER PATTERNS</a:t>
            </a:r>
            <a:endParaRPr dirty="0">
              <a:solidFill>
                <a:schemeClr val="bg2"/>
              </a:solidFill>
            </a:endParaRPr>
          </a:p>
        </p:txBody>
      </p:sp>
      <p:cxnSp>
        <p:nvCxnSpPr>
          <p:cNvPr id="1247" name="Google Shape;1247;p44">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1248" name="Google Shape;1248;p44"/>
          <p:cNvPicPr preferRelativeResize="0"/>
          <p:nvPr/>
        </p:nvPicPr>
        <p:blipFill>
          <a:blip r:embed="rId3">
            <a:alphaModFix/>
          </a:blip>
          <a:stretch>
            <a:fillRect/>
          </a:stretch>
        </p:blipFill>
        <p:spPr>
          <a:xfrm>
            <a:off x="-540475" y="1531467"/>
            <a:ext cx="1828800" cy="1798683"/>
          </a:xfrm>
          <a:prstGeom prst="rect">
            <a:avLst/>
          </a:prstGeom>
          <a:noFill/>
          <a:ln>
            <a:noFill/>
          </a:ln>
        </p:spPr>
      </p:pic>
      <p:pic>
        <p:nvPicPr>
          <p:cNvPr id="1249" name="Google Shape;1249;p44"/>
          <p:cNvPicPr preferRelativeResize="0"/>
          <p:nvPr/>
        </p:nvPicPr>
        <p:blipFill rotWithShape="1">
          <a:blip r:embed="rId4">
            <a:alphaModFix/>
          </a:blip>
          <a:srcRect l="18058" t="4506" r="14935" b="13552"/>
          <a:stretch/>
        </p:blipFill>
        <p:spPr>
          <a:xfrm>
            <a:off x="6994012" y="-726100"/>
            <a:ext cx="2873524" cy="1988875"/>
          </a:xfrm>
          <a:prstGeom prst="rect">
            <a:avLst/>
          </a:prstGeom>
          <a:noFill/>
          <a:ln>
            <a:noFill/>
          </a:ln>
        </p:spPr>
      </p:pic>
      <p:graphicFrame>
        <p:nvGraphicFramePr>
          <p:cNvPr id="17" name="Chart 16">
            <a:extLst>
              <a:ext uri="{FF2B5EF4-FFF2-40B4-BE49-F238E27FC236}">
                <a16:creationId xmlns:a16="http://schemas.microsoft.com/office/drawing/2014/main" id="{E63E85BB-24B1-F610-27D3-2349669A407F}"/>
              </a:ext>
            </a:extLst>
          </p:cNvPr>
          <p:cNvGraphicFramePr/>
          <p:nvPr>
            <p:extLst>
              <p:ext uri="{D42A27DB-BD31-4B8C-83A1-F6EECF244321}">
                <p14:modId xmlns:p14="http://schemas.microsoft.com/office/powerpoint/2010/main" val="248918665"/>
              </p:ext>
            </p:extLst>
          </p:nvPr>
        </p:nvGraphicFramePr>
        <p:xfrm>
          <a:off x="706825" y="1262775"/>
          <a:ext cx="7730400" cy="2173682"/>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92AE8A18-1316-64EA-0857-CFB165C4B709}"/>
              </a:ext>
            </a:extLst>
          </p:cNvPr>
          <p:cNvSpPr>
            <a:spLocks noChangeArrowheads="1"/>
          </p:cNvSpPr>
          <p:nvPr/>
        </p:nvSpPr>
        <p:spPr bwMode="auto">
          <a:xfrm>
            <a:off x="1157287" y="3520483"/>
            <a:ext cx="68294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Fjalla One" panose="02000506040000020004" pitchFamily="2" charset="0"/>
              </a:rPr>
              <a:t>Peak hours: 12-13 (lunch) and 17-19 (dinner)</a:t>
            </a:r>
          </a:p>
        </p:txBody>
      </p:sp>
      <p:sp>
        <p:nvSpPr>
          <p:cNvPr id="4" name="TextBox 3">
            <a:extLst>
              <a:ext uri="{FF2B5EF4-FFF2-40B4-BE49-F238E27FC236}">
                <a16:creationId xmlns:a16="http://schemas.microsoft.com/office/drawing/2014/main" id="{54FF9F5B-5488-0E4A-37C6-7410A20EF2EC}"/>
              </a:ext>
            </a:extLst>
          </p:cNvPr>
          <p:cNvSpPr txBox="1"/>
          <p:nvPr/>
        </p:nvSpPr>
        <p:spPr>
          <a:xfrm rot="10800000" flipV="1">
            <a:off x="781443" y="3996701"/>
            <a:ext cx="7581112" cy="430887"/>
          </a:xfrm>
          <a:prstGeom prst="rect">
            <a:avLst/>
          </a:prstGeom>
          <a:noFill/>
          <a:ln>
            <a:solidFill>
              <a:schemeClr val="tx1"/>
            </a:solidFill>
            <a:prstDash val="sysDot"/>
          </a:ln>
        </p:spPr>
        <p:txBody>
          <a:bodyPr wrap="square">
            <a:spAutoFit/>
          </a:bodyPr>
          <a:lstStyle/>
          <a:p>
            <a:pPr algn="ctr"/>
            <a:r>
              <a:rPr lang="en-IN" sz="1100" dirty="0">
                <a:latin typeface="Roboto Mono" panose="00000009000000000000" pitchFamily="49" charset="0"/>
                <a:ea typeface="Roboto Mono" panose="00000009000000000000" pitchFamily="49" charset="0"/>
              </a:rPr>
              <a:t>SELECT HOUR(time) AS </a:t>
            </a:r>
            <a:r>
              <a:rPr lang="en-IN" sz="1100" dirty="0" err="1">
                <a:latin typeface="Roboto Mono" panose="00000009000000000000" pitchFamily="49" charset="0"/>
                <a:ea typeface="Roboto Mono" panose="00000009000000000000" pitchFamily="49" charset="0"/>
              </a:rPr>
              <a:t>hour_of_day</a:t>
            </a:r>
            <a:r>
              <a:rPr lang="en-IN" sz="1100" dirty="0">
                <a:latin typeface="Roboto Mono" panose="00000009000000000000" pitchFamily="49" charset="0"/>
                <a:ea typeface="Roboto Mono" panose="00000009000000000000" pitchFamily="49" charset="0"/>
              </a:rPr>
              <a:t>, COUNT(*) AS </a:t>
            </a:r>
            <a:r>
              <a:rPr lang="en-IN" sz="1100" dirty="0" err="1">
                <a:latin typeface="Roboto Mono" panose="00000009000000000000" pitchFamily="49" charset="0"/>
                <a:ea typeface="Roboto Mono" panose="00000009000000000000" pitchFamily="49" charset="0"/>
              </a:rPr>
              <a:t>order_count</a:t>
            </a:r>
            <a:r>
              <a:rPr lang="en-IN" sz="1100" dirty="0">
                <a:latin typeface="Roboto Mono" panose="00000009000000000000" pitchFamily="49" charset="0"/>
                <a:ea typeface="Roboto Mono" panose="00000009000000000000" pitchFamily="49" charset="0"/>
              </a:rPr>
              <a:t> FROM orders</a:t>
            </a:r>
            <a:br>
              <a:rPr lang="en-IN" sz="1100" dirty="0">
                <a:latin typeface="Roboto Mono" panose="00000009000000000000" pitchFamily="49" charset="0"/>
                <a:ea typeface="Roboto Mono" panose="00000009000000000000" pitchFamily="49" charset="0"/>
              </a:rPr>
            </a:br>
            <a:r>
              <a:rPr lang="en-IN" sz="1100" dirty="0">
                <a:latin typeface="Roboto Mono" panose="00000009000000000000" pitchFamily="49" charset="0"/>
                <a:ea typeface="Roboto Mono" panose="00000009000000000000" pitchFamily="49" charset="0"/>
              </a:rPr>
              <a:t>GROUP BY HOUR(time) ORDER BY </a:t>
            </a:r>
            <a:r>
              <a:rPr lang="en-IN" sz="1100" dirty="0" err="1">
                <a:latin typeface="Roboto Mono" panose="00000009000000000000" pitchFamily="49" charset="0"/>
                <a:ea typeface="Roboto Mono" panose="00000009000000000000" pitchFamily="49" charset="0"/>
              </a:rPr>
              <a:t>hour_of_day</a:t>
            </a:r>
            <a:r>
              <a:rPr lang="en-IN" sz="1100" dirty="0">
                <a:latin typeface="Roboto Mono" panose="00000009000000000000" pitchFamily="49" charset="0"/>
                <a:ea typeface="Roboto Mono" panose="00000009000000000000" pitchFamily="49" charset="0"/>
              </a:rPr>
              <a:t>;</a:t>
            </a:r>
          </a:p>
        </p:txBody>
      </p:sp>
    </p:spTree>
    <p:extLst>
      <p:ext uri="{BB962C8B-B14F-4D97-AF65-F5344CB8AC3E}">
        <p14:creationId xmlns:p14="http://schemas.microsoft.com/office/powerpoint/2010/main" val="967912967"/>
      </p:ext>
    </p:extLst>
  </p:cSld>
  <p:clrMapOvr>
    <a:masterClrMapping/>
  </p:clrMapOvr>
</p:sld>
</file>

<file path=ppt/theme/theme1.xml><?xml version="1.0" encoding="utf-8"?>
<a:theme xmlns:a="http://schemas.openxmlformats.org/drawingml/2006/main" name="Homemade Pizza Workshop for Pizza Week by Slidesgo">
  <a:themeElements>
    <a:clrScheme name="Simple Light">
      <a:dk1>
        <a:srgbClr val="3B2E2C"/>
      </a:dk1>
      <a:lt1>
        <a:srgbClr val="F8F5EE"/>
      </a:lt1>
      <a:dk2>
        <a:srgbClr val="ECAA49"/>
      </a:dk2>
      <a:lt2>
        <a:srgbClr val="FBE7B5"/>
      </a:lt2>
      <a:accent1>
        <a:srgbClr val="C72835"/>
      </a:accent1>
      <a:accent2>
        <a:srgbClr val="73992F"/>
      </a:accent2>
      <a:accent3>
        <a:srgbClr val="FFFFFF"/>
      </a:accent3>
      <a:accent4>
        <a:srgbClr val="FFFFFF"/>
      </a:accent4>
      <a:accent5>
        <a:srgbClr val="FFFFFF"/>
      </a:accent5>
      <a:accent6>
        <a:srgbClr val="FFFFFF"/>
      </a:accent6>
      <a:hlink>
        <a:srgbClr val="3B2E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TotalTime>
  <Words>1625</Words>
  <Application>Microsoft Office PowerPoint</Application>
  <PresentationFormat>On-screen Show (16:9)</PresentationFormat>
  <Paragraphs>148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Fjalla One</vt:lpstr>
      <vt:lpstr>Roboto Mono</vt:lpstr>
      <vt:lpstr>Arial</vt:lpstr>
      <vt:lpstr>Wingdings</vt:lpstr>
      <vt:lpstr>Homemade Pizza Workshop for Pizza Week by Slidesgo</vt:lpstr>
      <vt:lpstr>PIZZA SALES ANALYSIS</vt:lpstr>
      <vt:lpstr>INTRODUCTION</vt:lpstr>
      <vt:lpstr>CONTENTS OF THE PRESENTATION</vt:lpstr>
      <vt:lpstr>BUSINESS QUESTIONS</vt:lpstr>
      <vt:lpstr>ABOUT THE DATASET</vt:lpstr>
      <vt:lpstr>ORDER ANALYSIS</vt:lpstr>
      <vt:lpstr>48,620</vt:lpstr>
      <vt:lpstr>ORDER VOLUME AND DAILY TRENDS</vt:lpstr>
      <vt:lpstr>HOURLY ORDER PATTERNS</vt:lpstr>
      <vt:lpstr>REVENUE INSIGHTS</vt:lpstr>
      <vt:lpstr>$817,860</vt:lpstr>
      <vt:lpstr>MONTHLY REVENUE</vt:lpstr>
      <vt:lpstr>PRODUCT PERFORMANCE</vt:lpstr>
      <vt:lpstr>MOST POPULAR PIZZA SIZES</vt:lpstr>
      <vt:lpstr>MOST ORDERED  PIZZA TYPE</vt:lpstr>
      <vt:lpstr>TOP REVENUE-GENERATING PIZZAS BY CATEGORY</vt:lpstr>
      <vt:lpstr>PRICING STRATEGY</vt:lpstr>
      <vt:lpstr>THE GREEK PIZZA</vt:lpstr>
      <vt:lpstr>PowerPoint Presentation</vt:lpstr>
      <vt:lpstr>CATEGORY OVERVIEW</vt:lpstr>
      <vt:lpstr> CATEGORY: TYPES VS REVENUE</vt:lpstr>
      <vt:lpstr> ORDER VOLUME IN EACH CATEGORY</vt:lpstr>
      <vt:lpstr>INSIGHTS AND RECOMMENDATIONS</vt:lpstr>
      <vt:lpstr>INSIGHTS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Krishnakoli Datta</cp:lastModifiedBy>
  <cp:revision>12</cp:revision>
  <dcterms:modified xsi:type="dcterms:W3CDTF">2024-08-07T06:17:43Z</dcterms:modified>
</cp:coreProperties>
</file>